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4" r:id="rId7"/>
    <p:sldId id="275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BFA87-5AC2-1A4D-8CA7-1F36123C64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86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715F2-A051-E144-AAAA-A52EA5EEBA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93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EED4F-2915-AF45-87DB-8750C9405F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903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9127D8-F044-1341-BB99-EA2173FA44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33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A25B3-4643-E04A-9B55-424BDB1D5B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42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4657C-4EC1-2540-BC7A-3D09DE8C64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528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3AB8D-5FB9-2F47-8732-8734230ED9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418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4987A-1E03-C642-A8E1-DDF3BAF713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74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B3CB3-B216-5940-89ED-6678D18FBE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98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D40E8-9511-4442-B6C5-C78BCB9C8C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613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E1D5C-C2EA-164F-9A09-F0C57DFA78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065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DC7C3BE-4C34-8647-BB44-4E8EA0E9F5F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CUDA Programming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David </a:t>
            </a:r>
            <a:r>
              <a:rPr lang="en-US" sz="2800" dirty="0" err="1"/>
              <a:t>Monismith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CS599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Based on notes from the </a:t>
            </a:r>
            <a:r>
              <a:rPr lang="en-US" sz="2800" dirty="0" err="1"/>
              <a:t>Udacity</a:t>
            </a:r>
            <a:r>
              <a:rPr lang="en-US" sz="2800" dirty="0"/>
              <a:t> Parallel Programming </a:t>
            </a:r>
            <a:r>
              <a:rPr lang="en-US" sz="2800" dirty="0" smtClean="0"/>
              <a:t>(cs344) Course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Minimize Time Spent On Memory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Move frequently accessed data to shared memory.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Memory Speed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Local &gt; Shared &gt;&gt; Global &gt;&gt; Host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Local – registers/L1 cache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Local Memory Example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charset="0"/>
              </a:rPr>
              <a:t>__global__ void </a:t>
            </a:r>
            <a:r>
              <a:rPr lang="en-US" sz="1800" b="1" dirty="0" err="1">
                <a:latin typeface="Courier New" charset="0"/>
              </a:rPr>
              <a:t>locMemEx</a:t>
            </a:r>
            <a:r>
              <a:rPr lang="en-US" sz="1800" b="1" dirty="0" smtClean="0">
                <a:latin typeface="Courier New" charset="0"/>
              </a:rPr>
              <a:t>(</a:t>
            </a:r>
            <a:r>
              <a:rPr lang="en-US" sz="1800" b="1" dirty="0" smtClean="0">
                <a:latin typeface="Courier New" charset="0"/>
              </a:rPr>
              <a:t>double</a:t>
            </a:r>
            <a:r>
              <a:rPr lang="en-US" sz="1800" b="1" dirty="0" smtClean="0">
                <a:latin typeface="Courier New" charset="0"/>
              </a:rPr>
              <a:t> </a:t>
            </a:r>
            <a:r>
              <a:rPr lang="en-US" sz="1800" b="1" dirty="0">
                <a:latin typeface="Courier New" charset="0"/>
              </a:rPr>
              <a:t>f)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charset="0"/>
              </a:rPr>
              <a:t>  </a:t>
            </a:r>
            <a:r>
              <a:rPr lang="en-US" sz="1800" b="1" dirty="0" smtClean="0">
                <a:latin typeface="Courier New" charset="0"/>
              </a:rPr>
              <a:t>double</a:t>
            </a:r>
            <a:r>
              <a:rPr lang="en-US" sz="1800" b="1" dirty="0" smtClean="0">
                <a:latin typeface="Courier New" charset="0"/>
              </a:rPr>
              <a:t> </a:t>
            </a:r>
            <a:r>
              <a:rPr lang="en-US" sz="1800" b="1" dirty="0" err="1">
                <a:latin typeface="Courier New" charset="0"/>
              </a:rPr>
              <a:t>local_f</a:t>
            </a:r>
            <a:r>
              <a:rPr lang="en-US" sz="1800" b="1" dirty="0"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charset="0"/>
              </a:rPr>
              <a:t>  </a:t>
            </a:r>
            <a:r>
              <a:rPr lang="en-US" sz="1800" b="1" dirty="0" err="1">
                <a:latin typeface="Courier New" charset="0"/>
              </a:rPr>
              <a:t>local_f</a:t>
            </a:r>
            <a:r>
              <a:rPr lang="en-US" sz="1800" b="1" dirty="0">
                <a:latin typeface="Courier New" charset="0"/>
              </a:rPr>
              <a:t> = f;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charset="0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b="1" dirty="0">
              <a:latin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 err="1">
                <a:latin typeface="Courier New" charset="0"/>
              </a:rPr>
              <a:t>int</a:t>
            </a:r>
            <a:r>
              <a:rPr lang="en-US" sz="1800" b="1" dirty="0">
                <a:latin typeface="Courier New" charset="0"/>
              </a:rPr>
              <a:t> main(</a:t>
            </a:r>
            <a:r>
              <a:rPr lang="en-US" sz="1800" b="1" dirty="0" err="1">
                <a:latin typeface="Courier New" charset="0"/>
              </a:rPr>
              <a:t>int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dirty="0" err="1">
                <a:latin typeface="Courier New" charset="0"/>
              </a:rPr>
              <a:t>argc</a:t>
            </a:r>
            <a:r>
              <a:rPr lang="en-US" sz="1800" b="1" dirty="0">
                <a:latin typeface="Courier New" charset="0"/>
              </a:rPr>
              <a:t>, char ** </a:t>
            </a:r>
            <a:r>
              <a:rPr lang="en-US" sz="1800" b="1" dirty="0" err="1">
                <a:latin typeface="Courier New" charset="0"/>
              </a:rPr>
              <a:t>argv</a:t>
            </a:r>
            <a:r>
              <a:rPr lang="en-US" sz="1800" b="1" dirty="0">
                <a:latin typeface="Courier New" charset="0"/>
              </a:rPr>
              <a:t>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charset="0"/>
              </a:rPr>
              <a:t>   </a:t>
            </a:r>
            <a:r>
              <a:rPr lang="en-US" sz="1800" b="1" dirty="0" err="1" smtClean="0">
                <a:latin typeface="Courier New" charset="0"/>
              </a:rPr>
              <a:t>locMemEx</a:t>
            </a:r>
            <a:r>
              <a:rPr lang="en-US" sz="1800" b="1" dirty="0" smtClean="0">
                <a:latin typeface="Courier New" charset="0"/>
              </a:rPr>
              <a:t>&lt;</a:t>
            </a:r>
            <a:r>
              <a:rPr lang="en-US" sz="1800" b="1" dirty="0">
                <a:latin typeface="Courier New" charset="0"/>
              </a:rPr>
              <a:t>&lt;&lt;</a:t>
            </a:r>
            <a:r>
              <a:rPr lang="en-US" sz="1800" b="1" dirty="0" smtClean="0">
                <a:latin typeface="Courier New" charset="0"/>
              </a:rPr>
              <a:t>1,256&gt;</a:t>
            </a:r>
            <a:r>
              <a:rPr lang="en-US" sz="1800" b="1" dirty="0">
                <a:latin typeface="Courier New" charset="0"/>
              </a:rPr>
              <a:t>&gt;&gt;</a:t>
            </a:r>
            <a:r>
              <a:rPr lang="en-US" sz="1800" b="1" dirty="0" smtClean="0">
                <a:latin typeface="Courier New" charset="0"/>
              </a:rPr>
              <a:t>(10.2)</a:t>
            </a:r>
            <a:r>
              <a:rPr lang="en-US" sz="1800" b="1" dirty="0"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charset="0"/>
              </a:rPr>
              <a:t>   </a:t>
            </a:r>
            <a:r>
              <a:rPr lang="en-US" sz="1800" b="1" dirty="0" err="1">
                <a:latin typeface="Courier New" charset="0"/>
              </a:rPr>
              <a:t>cudaSynchronize</a:t>
            </a:r>
            <a:r>
              <a:rPr lang="en-US" sz="1800" b="1" dirty="0">
                <a:latin typeface="Courier New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charset="0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dirty="0">
              <a:latin typeface="Courier New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Global Memory Example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//Global memory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__global__ void </a:t>
            </a:r>
            <a:r>
              <a:rPr lang="en-US" sz="2000" dirty="0" err="1" smtClean="0">
                <a:latin typeface="Courier New" charset="0"/>
              </a:rPr>
              <a:t>globalMemEx</a:t>
            </a:r>
            <a:r>
              <a:rPr lang="en-US" sz="2000" dirty="0" smtClean="0">
                <a:latin typeface="Courier New" charset="0"/>
              </a:rPr>
              <a:t>(double </a:t>
            </a:r>
            <a:r>
              <a:rPr lang="en-US" sz="2000" dirty="0">
                <a:latin typeface="Courier New" charset="0"/>
              </a:rPr>
              <a:t>* </a:t>
            </a:r>
            <a:r>
              <a:rPr lang="en-US" sz="2000" dirty="0" err="1">
                <a:latin typeface="Courier New" charset="0"/>
              </a:rPr>
              <a:t>myArr</a:t>
            </a:r>
            <a:r>
              <a:rPr lang="en-US" sz="2000" dirty="0">
                <a:latin typeface="Courier New" charset="0"/>
              </a:rPr>
              <a:t>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  </a:t>
            </a:r>
            <a:r>
              <a:rPr lang="en-US" sz="2000" dirty="0" err="1">
                <a:latin typeface="Courier New" charset="0"/>
              </a:rPr>
              <a:t>myArr</a:t>
            </a:r>
            <a:r>
              <a:rPr lang="en-US" sz="2000" dirty="0">
                <a:latin typeface="Courier New" charset="0"/>
              </a:rPr>
              <a:t>[</a:t>
            </a:r>
            <a:r>
              <a:rPr lang="en-US" sz="2000" dirty="0" err="1">
                <a:latin typeface="Courier New" charset="0"/>
              </a:rPr>
              <a:t>threadIdx.x</a:t>
            </a:r>
            <a:r>
              <a:rPr lang="en-US" sz="2000" dirty="0">
                <a:latin typeface="Courier New" charset="0"/>
              </a:rPr>
              <a:t>] = </a:t>
            </a:r>
            <a:r>
              <a:rPr lang="en-US" sz="2000" dirty="0" smtClean="0">
                <a:latin typeface="Courier New" charset="0"/>
              </a:rPr>
              <a:t>8</a:t>
            </a:r>
            <a:r>
              <a:rPr lang="en-US" sz="2000" dirty="0" smtClean="0">
                <a:latin typeface="Courier New" charset="0"/>
              </a:rPr>
              <a:t>.3 </a:t>
            </a:r>
            <a:r>
              <a:rPr lang="en-US" sz="2000" dirty="0">
                <a:latin typeface="Courier New" charset="0"/>
              </a:rPr>
              <a:t>+ </a:t>
            </a:r>
            <a:r>
              <a:rPr lang="en-US" sz="2000" dirty="0" err="1">
                <a:latin typeface="Courier New" charset="0"/>
              </a:rPr>
              <a:t>myArr</a:t>
            </a:r>
            <a:r>
              <a:rPr lang="en-US" sz="2000" dirty="0">
                <a:latin typeface="Courier New" charset="0"/>
              </a:rPr>
              <a:t>[</a:t>
            </a:r>
            <a:r>
              <a:rPr lang="en-US" sz="2000" dirty="0" err="1">
                <a:latin typeface="Courier New" charset="0"/>
              </a:rPr>
              <a:t>threadIdx.x</a:t>
            </a:r>
            <a:r>
              <a:rPr lang="en-US" sz="2000" dirty="0">
                <a:latin typeface="Courier New" charset="0"/>
              </a:rPr>
              <a:t>];  </a:t>
            </a:r>
            <a:endParaRPr lang="en-US" sz="2000" dirty="0" smtClean="0">
              <a:latin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Courier New" charset="0"/>
              </a:rPr>
              <a:t>  //</a:t>
            </a:r>
            <a:r>
              <a:rPr lang="en-US" sz="2000" dirty="0" err="1" smtClean="0">
                <a:latin typeface="Courier New" charset="0"/>
              </a:rPr>
              <a:t>myArr</a:t>
            </a:r>
            <a:r>
              <a:rPr lang="en-US" sz="2000" dirty="0" smtClean="0">
                <a:latin typeface="Courier New" charset="0"/>
              </a:rPr>
              <a:t> </a:t>
            </a:r>
            <a:r>
              <a:rPr lang="en-US" sz="2000" dirty="0">
                <a:latin typeface="Courier New" charset="0"/>
              </a:rPr>
              <a:t>is in global memory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}</a:t>
            </a:r>
          </a:p>
          <a:p>
            <a:pPr>
              <a:lnSpc>
                <a:spcPct val="80000"/>
              </a:lnSpc>
            </a:pPr>
            <a:endParaRPr lang="en-US" sz="2000" dirty="0">
              <a:latin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err="1">
                <a:latin typeface="Courier New" charset="0"/>
              </a:rPr>
              <a:t>int</a:t>
            </a:r>
            <a:r>
              <a:rPr lang="en-US" sz="2000" dirty="0">
                <a:latin typeface="Courier New" charset="0"/>
              </a:rPr>
              <a:t> main(</a:t>
            </a:r>
            <a:r>
              <a:rPr lang="en-US" sz="2000" dirty="0" err="1">
                <a:latin typeface="Courier New" charset="0"/>
              </a:rPr>
              <a:t>int</a:t>
            </a:r>
            <a:r>
              <a:rPr lang="en-US" sz="2000" dirty="0">
                <a:latin typeface="Courier New" charset="0"/>
              </a:rPr>
              <a:t> </a:t>
            </a:r>
            <a:r>
              <a:rPr lang="en-US" sz="2000" dirty="0" err="1">
                <a:latin typeface="Courier New" charset="0"/>
              </a:rPr>
              <a:t>argc</a:t>
            </a:r>
            <a:r>
              <a:rPr lang="en-US" sz="2000" dirty="0">
                <a:latin typeface="Courier New" charset="0"/>
              </a:rPr>
              <a:t>, char ** </a:t>
            </a:r>
            <a:r>
              <a:rPr lang="en-US" sz="2000" dirty="0" err="1">
                <a:latin typeface="Courier New" charset="0"/>
              </a:rPr>
              <a:t>argv</a:t>
            </a:r>
            <a:r>
              <a:rPr lang="en-US" sz="2000" dirty="0">
                <a:latin typeface="Courier New" charset="0"/>
              </a:rPr>
              <a:t>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  float * </a:t>
            </a:r>
            <a:r>
              <a:rPr lang="en-US" sz="2000" dirty="0" err="1">
                <a:latin typeface="Courier New" charset="0"/>
              </a:rPr>
              <a:t>myHostArr</a:t>
            </a:r>
            <a:r>
              <a:rPr lang="en-US" sz="2000" dirty="0">
                <a:latin typeface="Courier New" charset="0"/>
              </a:rPr>
              <a:t> = </a:t>
            </a:r>
            <a:r>
              <a:rPr lang="en-US" sz="2000" dirty="0" err="1">
                <a:latin typeface="Courier New" charset="0"/>
              </a:rPr>
              <a:t>malloc</a:t>
            </a:r>
            <a:r>
              <a:rPr lang="en-US" sz="2000" dirty="0">
                <a:latin typeface="Courier New" charset="0"/>
              </a:rPr>
              <a:t>(</a:t>
            </a:r>
            <a:r>
              <a:rPr lang="en-US" sz="2000" dirty="0" err="1">
                <a:latin typeface="Courier New" charset="0"/>
              </a:rPr>
              <a:t>sizeof</a:t>
            </a:r>
            <a:r>
              <a:rPr lang="en-US" sz="2000" dirty="0" smtClean="0">
                <a:latin typeface="Courier New" charset="0"/>
              </a:rPr>
              <a:t>(</a:t>
            </a:r>
            <a:r>
              <a:rPr lang="en-US" sz="2000" dirty="0" smtClean="0">
                <a:latin typeface="Courier New" charset="0"/>
              </a:rPr>
              <a:t>double</a:t>
            </a:r>
            <a:r>
              <a:rPr lang="en-US" sz="2000" dirty="0" smtClean="0">
                <a:latin typeface="Courier New" charset="0"/>
              </a:rPr>
              <a:t>)*</a:t>
            </a:r>
            <a:r>
              <a:rPr lang="en-US" sz="2000" dirty="0" smtClean="0">
                <a:latin typeface="Courier New" charset="0"/>
              </a:rPr>
              <a:t>256</a:t>
            </a:r>
            <a:r>
              <a:rPr lang="en-US" sz="2000" dirty="0" smtClean="0">
                <a:latin typeface="Courier New" charset="0"/>
              </a:rPr>
              <a:t>)</a:t>
            </a:r>
            <a:r>
              <a:rPr lang="en-US" sz="2000" dirty="0"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  float * </a:t>
            </a:r>
            <a:r>
              <a:rPr lang="en-US" sz="2000" dirty="0" err="1">
                <a:latin typeface="Courier New" charset="0"/>
              </a:rPr>
              <a:t>devArr</a:t>
            </a:r>
            <a:r>
              <a:rPr lang="en-US" sz="2000" dirty="0"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  </a:t>
            </a:r>
            <a:r>
              <a:rPr lang="en-US" sz="2000" dirty="0" err="1">
                <a:latin typeface="Courier New" charset="0"/>
              </a:rPr>
              <a:t>cudaMalloc</a:t>
            </a:r>
            <a:r>
              <a:rPr lang="en-US" sz="2000" dirty="0">
                <a:latin typeface="Courier New" charset="0"/>
              </a:rPr>
              <a:t>((void **) &amp;</a:t>
            </a:r>
            <a:r>
              <a:rPr lang="en-US" sz="2000" dirty="0" err="1">
                <a:latin typeface="Courier New" charset="0"/>
              </a:rPr>
              <a:t>devArr</a:t>
            </a:r>
            <a:r>
              <a:rPr lang="en-US" sz="2000" dirty="0">
                <a:latin typeface="Courier New" charset="0"/>
              </a:rPr>
              <a:t>, </a:t>
            </a:r>
            <a:r>
              <a:rPr lang="en-US" sz="2000" dirty="0" err="1">
                <a:latin typeface="Courier New" charset="0"/>
              </a:rPr>
              <a:t>sizeof</a:t>
            </a:r>
            <a:r>
              <a:rPr lang="en-US" sz="2000" dirty="0" smtClean="0">
                <a:latin typeface="Courier New" charset="0"/>
              </a:rPr>
              <a:t>(</a:t>
            </a:r>
            <a:r>
              <a:rPr lang="en-US" sz="2000" dirty="0" smtClean="0">
                <a:latin typeface="Courier New" charset="0"/>
              </a:rPr>
              <a:t>double</a:t>
            </a:r>
            <a:r>
              <a:rPr lang="en-US" sz="2000" dirty="0" smtClean="0">
                <a:latin typeface="Courier New" charset="0"/>
              </a:rPr>
              <a:t>)*</a:t>
            </a:r>
            <a:r>
              <a:rPr lang="en-US" sz="2000" dirty="0" smtClean="0">
                <a:latin typeface="Courier New" charset="0"/>
              </a:rPr>
              <a:t>256</a:t>
            </a:r>
            <a:r>
              <a:rPr lang="en-US" sz="2000" dirty="0" smtClean="0">
                <a:latin typeface="Courier New" charset="0"/>
              </a:rPr>
              <a:t>)</a:t>
            </a:r>
            <a:r>
              <a:rPr lang="en-US" sz="2000" dirty="0"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  for(</a:t>
            </a:r>
            <a:r>
              <a:rPr lang="en-US" sz="2000" dirty="0" err="1">
                <a:latin typeface="Courier New" charset="0"/>
              </a:rPr>
              <a:t>i</a:t>
            </a:r>
            <a:r>
              <a:rPr lang="en-US" sz="2000" dirty="0">
                <a:latin typeface="Courier New" charset="0"/>
              </a:rPr>
              <a:t> = 0; </a:t>
            </a:r>
            <a:r>
              <a:rPr lang="en-US" sz="2000" dirty="0" err="1">
                <a:latin typeface="Courier New" charset="0"/>
              </a:rPr>
              <a:t>i</a:t>
            </a:r>
            <a:r>
              <a:rPr lang="en-US" sz="2000" dirty="0">
                <a:latin typeface="Courier New" charset="0"/>
              </a:rPr>
              <a:t> &lt; </a:t>
            </a:r>
            <a:r>
              <a:rPr lang="en-US" sz="2000" dirty="0" smtClean="0">
                <a:latin typeface="Courier New" charset="0"/>
              </a:rPr>
              <a:t>256</a:t>
            </a:r>
            <a:r>
              <a:rPr lang="en-US" sz="2000" dirty="0" smtClean="0">
                <a:latin typeface="Courier New" charset="0"/>
              </a:rPr>
              <a:t>; </a:t>
            </a:r>
            <a:r>
              <a:rPr lang="en-US" sz="2000" dirty="0" err="1">
                <a:latin typeface="Courier New" charset="0"/>
              </a:rPr>
              <a:t>i</a:t>
            </a:r>
            <a:r>
              <a:rPr lang="en-US" sz="2000" dirty="0">
                <a:latin typeface="Courier New" charset="0"/>
              </a:rPr>
              <a:t>++) </a:t>
            </a:r>
            <a:r>
              <a:rPr lang="en-US" sz="2000" dirty="0" err="1">
                <a:latin typeface="Courier New" charset="0"/>
              </a:rPr>
              <a:t>myHostArr</a:t>
            </a:r>
            <a:r>
              <a:rPr lang="en-US" sz="2000" dirty="0">
                <a:latin typeface="Courier New" charset="0"/>
              </a:rPr>
              <a:t>[</a:t>
            </a:r>
            <a:r>
              <a:rPr lang="en-US" sz="2000" dirty="0" err="1">
                <a:latin typeface="Courier New" charset="0"/>
              </a:rPr>
              <a:t>i</a:t>
            </a:r>
            <a:r>
              <a:rPr lang="en-US" sz="2000" dirty="0">
                <a:latin typeface="Courier New" charset="0"/>
              </a:rPr>
              <a:t>] = </a:t>
            </a:r>
            <a:r>
              <a:rPr lang="en-US" sz="2000" dirty="0" err="1">
                <a:latin typeface="Courier New" charset="0"/>
              </a:rPr>
              <a:t>i</a:t>
            </a:r>
            <a:r>
              <a:rPr lang="en-US" sz="2000" dirty="0"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  </a:t>
            </a:r>
            <a:r>
              <a:rPr lang="en-US" sz="2000" dirty="0" err="1">
                <a:latin typeface="Courier New" charset="0"/>
              </a:rPr>
              <a:t>cudaMemcpy</a:t>
            </a:r>
            <a:r>
              <a:rPr lang="en-US" sz="2000" dirty="0">
                <a:latin typeface="Courier New" charset="0"/>
              </a:rPr>
              <a:t>((void *) </a:t>
            </a:r>
            <a:r>
              <a:rPr lang="en-US" sz="2000" dirty="0" err="1">
                <a:latin typeface="Courier New" charset="0"/>
              </a:rPr>
              <a:t>devArr</a:t>
            </a:r>
            <a:r>
              <a:rPr lang="en-US" sz="2000" dirty="0">
                <a:latin typeface="Courier New" charset="0"/>
              </a:rPr>
              <a:t>, (void *) </a:t>
            </a:r>
            <a:r>
              <a:rPr lang="en-US" sz="2000" dirty="0" err="1">
                <a:latin typeface="Courier New" charset="0"/>
              </a:rPr>
              <a:t>myHostArr</a:t>
            </a:r>
            <a:r>
              <a:rPr lang="en-US" sz="2000" dirty="0">
                <a:latin typeface="Courier New" charset="0"/>
              </a:rPr>
              <a:t>, </a:t>
            </a:r>
            <a:r>
              <a:rPr lang="en-US" sz="2000" dirty="0" err="1">
                <a:latin typeface="Courier New" charset="0"/>
              </a:rPr>
              <a:t>sizeof</a:t>
            </a:r>
            <a:r>
              <a:rPr lang="en-US" sz="2000" dirty="0" smtClean="0">
                <a:latin typeface="Courier New" charset="0"/>
              </a:rPr>
              <a:t>(</a:t>
            </a:r>
            <a:r>
              <a:rPr lang="en-US" sz="2000" dirty="0" smtClean="0">
                <a:latin typeface="Courier New" charset="0"/>
              </a:rPr>
              <a:t>double</a:t>
            </a:r>
            <a:r>
              <a:rPr lang="en-US" sz="2000" dirty="0" smtClean="0">
                <a:latin typeface="Courier New" charset="0"/>
              </a:rPr>
              <a:t>)*</a:t>
            </a:r>
            <a:r>
              <a:rPr lang="en-US" sz="2000" dirty="0" smtClean="0">
                <a:latin typeface="Courier New" charset="0"/>
              </a:rPr>
              <a:t>256</a:t>
            </a:r>
            <a:r>
              <a:rPr lang="en-US" sz="2000" dirty="0" smtClean="0">
                <a:latin typeface="Courier New" charset="0"/>
              </a:rPr>
              <a:t>,</a:t>
            </a:r>
            <a:r>
              <a:rPr lang="en-US" sz="2000" dirty="0">
                <a:latin typeface="Courier New" charset="0"/>
              </a:rPr>
              <a:t>cudaMemcpyHostToDevice);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  </a:t>
            </a:r>
            <a:r>
              <a:rPr lang="en-US" sz="2000" dirty="0" err="1" smtClean="0">
                <a:latin typeface="Courier New" charset="0"/>
              </a:rPr>
              <a:t>globalMem</a:t>
            </a:r>
            <a:r>
              <a:rPr lang="en-US" sz="2000" dirty="0" err="1" smtClean="0">
                <a:latin typeface="Courier New" charset="0"/>
              </a:rPr>
              <a:t>Ex</a:t>
            </a:r>
            <a:r>
              <a:rPr lang="en-US" sz="2000" dirty="0" smtClean="0">
                <a:latin typeface="Courier New" charset="0"/>
              </a:rPr>
              <a:t>&lt;</a:t>
            </a:r>
            <a:r>
              <a:rPr lang="en-US" sz="2000" dirty="0">
                <a:latin typeface="Courier New" charset="0"/>
              </a:rPr>
              <a:t>&lt;&lt;</a:t>
            </a:r>
            <a:r>
              <a:rPr lang="en-US" sz="2000" dirty="0" smtClean="0">
                <a:latin typeface="Courier New" charset="0"/>
              </a:rPr>
              <a:t>1,256&gt;</a:t>
            </a:r>
            <a:r>
              <a:rPr lang="en-US" sz="2000" dirty="0">
                <a:latin typeface="Courier New" charset="0"/>
              </a:rPr>
              <a:t>&gt;&gt;(</a:t>
            </a:r>
            <a:r>
              <a:rPr lang="en-US" sz="2000" dirty="0" err="1">
                <a:latin typeface="Courier New" charset="0"/>
              </a:rPr>
              <a:t>devArr</a:t>
            </a:r>
            <a:r>
              <a:rPr lang="en-US" sz="2000" dirty="0">
                <a:latin typeface="Courier New" charset="0"/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  </a:t>
            </a:r>
            <a:r>
              <a:rPr lang="en-US" sz="2000" dirty="0" err="1">
                <a:latin typeface="Courier New" charset="0"/>
              </a:rPr>
              <a:t>cudaMemcpy</a:t>
            </a:r>
            <a:r>
              <a:rPr lang="en-US" sz="2000" dirty="0">
                <a:latin typeface="Courier New" charset="0"/>
              </a:rPr>
              <a:t>((void *) </a:t>
            </a:r>
            <a:r>
              <a:rPr lang="en-US" sz="2000" dirty="0" err="1">
                <a:latin typeface="Courier New" charset="0"/>
              </a:rPr>
              <a:t>devArr</a:t>
            </a:r>
            <a:r>
              <a:rPr lang="en-US" sz="2000" dirty="0">
                <a:latin typeface="Courier New" charset="0"/>
              </a:rPr>
              <a:t>, (void *) </a:t>
            </a:r>
            <a:r>
              <a:rPr lang="en-US" sz="2000" dirty="0" err="1">
                <a:latin typeface="Courier New" charset="0"/>
              </a:rPr>
              <a:t>myHostArr</a:t>
            </a:r>
            <a:r>
              <a:rPr lang="en-US" sz="2000" dirty="0">
                <a:latin typeface="Courier New" charset="0"/>
              </a:rPr>
              <a:t>, </a:t>
            </a:r>
            <a:r>
              <a:rPr lang="en-US" sz="2000" dirty="0" err="1">
                <a:latin typeface="Courier New" charset="0"/>
              </a:rPr>
              <a:t>sizeof</a:t>
            </a:r>
            <a:r>
              <a:rPr lang="en-US" sz="2000" dirty="0" smtClean="0">
                <a:latin typeface="Courier New" charset="0"/>
              </a:rPr>
              <a:t>(</a:t>
            </a:r>
            <a:r>
              <a:rPr lang="en-US" sz="2000" dirty="0" smtClean="0">
                <a:latin typeface="Courier New" charset="0"/>
              </a:rPr>
              <a:t>double</a:t>
            </a:r>
            <a:r>
              <a:rPr lang="en-US" sz="2000" dirty="0" smtClean="0">
                <a:latin typeface="Courier New" charset="0"/>
              </a:rPr>
              <a:t>)*256,</a:t>
            </a:r>
            <a:r>
              <a:rPr lang="en-US" sz="2000" dirty="0">
                <a:latin typeface="Courier New" charset="0"/>
              </a:rPr>
              <a:t>cudaMemcpyDeviceToHost);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Shared Memory Example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__global__ void </a:t>
            </a:r>
            <a:r>
              <a:rPr lang="en-US" sz="2400" dirty="0" err="1">
                <a:latin typeface="Courier New" charset="0"/>
              </a:rPr>
              <a:t>shmemEx</a:t>
            </a:r>
            <a:r>
              <a:rPr lang="en-US" sz="2400" dirty="0" smtClean="0">
                <a:latin typeface="Courier New" charset="0"/>
              </a:rPr>
              <a:t>(</a:t>
            </a:r>
            <a:r>
              <a:rPr lang="en-US" sz="2400" dirty="0" smtClean="0">
                <a:latin typeface="Courier New" charset="0"/>
              </a:rPr>
              <a:t>double</a:t>
            </a:r>
            <a:r>
              <a:rPr lang="en-US" sz="2400" dirty="0" smtClean="0">
                <a:latin typeface="Courier New" charset="0"/>
              </a:rPr>
              <a:t> </a:t>
            </a:r>
            <a:r>
              <a:rPr lang="en-US" sz="2400" dirty="0">
                <a:latin typeface="Courier New" charset="0"/>
              </a:rPr>
              <a:t>* </a:t>
            </a:r>
            <a:r>
              <a:rPr lang="en-US" sz="2400" dirty="0" err="1">
                <a:latin typeface="Courier New" charset="0"/>
              </a:rPr>
              <a:t>arr</a:t>
            </a:r>
            <a:r>
              <a:rPr lang="en-US" sz="2400" dirty="0">
                <a:latin typeface="Courier New" charset="0"/>
              </a:rPr>
              <a:t>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  </a:t>
            </a:r>
            <a:r>
              <a:rPr lang="en-US" sz="2400" dirty="0" err="1">
                <a:latin typeface="Courier New" charset="0"/>
              </a:rPr>
              <a:t>int</a:t>
            </a:r>
            <a:r>
              <a:rPr lang="en-US" sz="2400" dirty="0">
                <a:latin typeface="Courier New" charset="0"/>
              </a:rPr>
              <a:t> </a:t>
            </a:r>
            <a:r>
              <a:rPr lang="en-US" sz="2400" dirty="0" err="1">
                <a:latin typeface="Courier New" charset="0"/>
              </a:rPr>
              <a:t>i</a:t>
            </a:r>
            <a:r>
              <a:rPr lang="en-US" sz="2400" dirty="0">
                <a:latin typeface="Courier New" charset="0"/>
              </a:rPr>
              <a:t>, </a:t>
            </a:r>
            <a:r>
              <a:rPr lang="en-US" sz="2400" dirty="0" err="1">
                <a:latin typeface="Courier New" charset="0"/>
              </a:rPr>
              <a:t>idx</a:t>
            </a:r>
            <a:r>
              <a:rPr lang="en-US" sz="2400" dirty="0">
                <a:latin typeface="Courier New" charset="0"/>
              </a:rPr>
              <a:t> = </a:t>
            </a:r>
            <a:r>
              <a:rPr lang="en-US" sz="2400" dirty="0" err="1">
                <a:latin typeface="Courier New" charset="0"/>
              </a:rPr>
              <a:t>threadIdx.x</a:t>
            </a:r>
            <a:r>
              <a:rPr lang="en-US" sz="2400" dirty="0"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  </a:t>
            </a:r>
            <a:r>
              <a:rPr lang="en-US" sz="2400" dirty="0" smtClean="0">
                <a:latin typeface="Courier New" charset="0"/>
              </a:rPr>
              <a:t>double</a:t>
            </a:r>
            <a:r>
              <a:rPr lang="en-US" sz="2400" dirty="0" smtClean="0">
                <a:latin typeface="Courier New" charset="0"/>
              </a:rPr>
              <a:t> </a:t>
            </a:r>
            <a:r>
              <a:rPr lang="en-US" sz="2400" dirty="0" err="1">
                <a:latin typeface="Courier New" charset="0"/>
              </a:rPr>
              <a:t>avg</a:t>
            </a:r>
            <a:r>
              <a:rPr lang="en-US" sz="2400" dirty="0">
                <a:latin typeface="Courier New" charset="0"/>
              </a:rPr>
              <a:t>, sum = </a:t>
            </a:r>
            <a:r>
              <a:rPr lang="en-US" sz="2400" dirty="0" smtClean="0">
                <a:latin typeface="Courier New" charset="0"/>
              </a:rPr>
              <a:t>0.0;</a:t>
            </a:r>
            <a:endParaRPr lang="en-US" sz="2400" dirty="0">
              <a:latin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  __shared__ </a:t>
            </a:r>
            <a:r>
              <a:rPr lang="en-US" sz="2400" dirty="0" smtClean="0">
                <a:latin typeface="Courier New" charset="0"/>
              </a:rPr>
              <a:t>double</a:t>
            </a:r>
            <a:r>
              <a:rPr lang="en-US" sz="2400" dirty="0" smtClean="0">
                <a:latin typeface="Courier New" charset="0"/>
              </a:rPr>
              <a:t> </a:t>
            </a:r>
            <a:r>
              <a:rPr lang="en-US" sz="2400" dirty="0" err="1" smtClean="0">
                <a:latin typeface="Courier New" charset="0"/>
              </a:rPr>
              <a:t>shArr</a:t>
            </a:r>
            <a:r>
              <a:rPr lang="en-US" sz="2400" dirty="0" smtClean="0">
                <a:latin typeface="Courier New" charset="0"/>
              </a:rPr>
              <a:t>[</a:t>
            </a:r>
            <a:r>
              <a:rPr lang="en-US" sz="2400" dirty="0" smtClean="0">
                <a:latin typeface="Courier New" charset="0"/>
              </a:rPr>
              <a:t>256</a:t>
            </a:r>
            <a:r>
              <a:rPr lang="en-US" sz="2400" dirty="0" smtClean="0">
                <a:latin typeface="Courier New" charset="0"/>
              </a:rPr>
              <a:t>]</a:t>
            </a:r>
            <a:r>
              <a:rPr lang="en-US" sz="2400" dirty="0"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  </a:t>
            </a:r>
            <a:r>
              <a:rPr lang="en-US" sz="2400" dirty="0" err="1" smtClean="0">
                <a:latin typeface="Courier New" charset="0"/>
              </a:rPr>
              <a:t>shArr</a:t>
            </a:r>
            <a:r>
              <a:rPr lang="en-US" sz="2400" dirty="0">
                <a:latin typeface="Courier New" charset="0"/>
              </a:rPr>
              <a:t>[</a:t>
            </a:r>
            <a:r>
              <a:rPr lang="en-US" sz="2400" dirty="0" err="1">
                <a:latin typeface="Courier New" charset="0"/>
              </a:rPr>
              <a:t>i</a:t>
            </a:r>
            <a:r>
              <a:rPr lang="en-US" sz="2400" dirty="0">
                <a:latin typeface="Courier New" charset="0"/>
              </a:rPr>
              <a:t>] = </a:t>
            </a:r>
            <a:r>
              <a:rPr lang="en-US" sz="2400" dirty="0" err="1">
                <a:latin typeface="Courier New" charset="0"/>
              </a:rPr>
              <a:t>arr</a:t>
            </a:r>
            <a:r>
              <a:rPr lang="en-US" sz="2400" dirty="0">
                <a:latin typeface="Courier New" charset="0"/>
              </a:rPr>
              <a:t>[</a:t>
            </a:r>
            <a:r>
              <a:rPr lang="en-US" sz="2400" dirty="0" err="1">
                <a:latin typeface="Courier New" charset="0"/>
              </a:rPr>
              <a:t>i</a:t>
            </a:r>
            <a:r>
              <a:rPr lang="en-US" sz="2400" dirty="0">
                <a:latin typeface="Courier New" charset="0"/>
              </a:rPr>
              <a:t>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  __</a:t>
            </a:r>
            <a:r>
              <a:rPr lang="en-US" sz="2400" dirty="0" err="1">
                <a:latin typeface="Courier New" charset="0"/>
              </a:rPr>
              <a:t>syncthreads</a:t>
            </a:r>
            <a:r>
              <a:rPr lang="en-US" sz="2400" dirty="0">
                <a:latin typeface="Courier New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  for(</a:t>
            </a:r>
            <a:r>
              <a:rPr lang="en-US" sz="2400" dirty="0" err="1">
                <a:latin typeface="Courier New" charset="0"/>
              </a:rPr>
              <a:t>i</a:t>
            </a:r>
            <a:r>
              <a:rPr lang="en-US" sz="2400" dirty="0">
                <a:latin typeface="Courier New" charset="0"/>
              </a:rPr>
              <a:t> = 0; </a:t>
            </a:r>
            <a:r>
              <a:rPr lang="en-US" sz="2400" dirty="0" err="1">
                <a:latin typeface="Courier New" charset="0"/>
              </a:rPr>
              <a:t>i</a:t>
            </a:r>
            <a:r>
              <a:rPr lang="en-US" sz="2400" dirty="0">
                <a:latin typeface="Courier New" charset="0"/>
              </a:rPr>
              <a:t> &lt; </a:t>
            </a:r>
            <a:r>
              <a:rPr lang="en-US" sz="2400" dirty="0" err="1">
                <a:latin typeface="Courier New" charset="0"/>
              </a:rPr>
              <a:t>idx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dirty="0" err="1">
                <a:latin typeface="Courier New" charset="0"/>
              </a:rPr>
              <a:t>i</a:t>
            </a:r>
            <a:r>
              <a:rPr lang="en-US" sz="2400" dirty="0">
                <a:latin typeface="Courier New" charset="0"/>
              </a:rPr>
              <a:t>++</a:t>
            </a:r>
            <a:r>
              <a:rPr lang="en-US" sz="2400" dirty="0" smtClean="0">
                <a:latin typeface="Courier New" charset="0"/>
              </a:rPr>
              <a:t>){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 </a:t>
            </a:r>
            <a:r>
              <a:rPr lang="en-US" sz="2400" dirty="0" smtClean="0">
                <a:latin typeface="Courier New" charset="0"/>
              </a:rPr>
              <a:t>   </a:t>
            </a:r>
            <a:r>
              <a:rPr lang="en-US" sz="2400" dirty="0" smtClean="0">
                <a:latin typeface="Courier New" charset="0"/>
              </a:rPr>
              <a:t>sum </a:t>
            </a:r>
            <a:r>
              <a:rPr lang="en-US" sz="2400" dirty="0">
                <a:latin typeface="Courier New" charset="0"/>
              </a:rPr>
              <a:t>+= </a:t>
            </a:r>
            <a:r>
              <a:rPr lang="en-US" sz="2400" dirty="0" err="1" smtClean="0">
                <a:latin typeface="Courier New" charset="0"/>
              </a:rPr>
              <a:t>shArr</a:t>
            </a:r>
            <a:r>
              <a:rPr lang="en-US" sz="2400" dirty="0">
                <a:latin typeface="Courier New" charset="0"/>
              </a:rPr>
              <a:t>[</a:t>
            </a:r>
            <a:r>
              <a:rPr lang="en-US" sz="2400" dirty="0" err="1">
                <a:latin typeface="Courier New" charset="0"/>
              </a:rPr>
              <a:t>i</a:t>
            </a:r>
            <a:r>
              <a:rPr lang="en-US" sz="2400" dirty="0">
                <a:latin typeface="Courier New" charset="0"/>
              </a:rPr>
              <a:t>]</a:t>
            </a:r>
            <a:r>
              <a:rPr lang="en-US" sz="2400" dirty="0" smtClean="0"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 </a:t>
            </a:r>
            <a:r>
              <a:rPr lang="en-US" sz="2400" dirty="0" smtClean="0">
                <a:latin typeface="Courier New" charset="0"/>
              </a:rPr>
              <a:t> </a:t>
            </a:r>
            <a:r>
              <a:rPr lang="en-US" sz="2400" dirty="0" smtClean="0">
                <a:latin typeface="Courier New" charset="0"/>
              </a:rPr>
              <a:t>}</a:t>
            </a:r>
            <a:endParaRPr lang="en-US" sz="2400" dirty="0">
              <a:latin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  </a:t>
            </a:r>
            <a:r>
              <a:rPr lang="en-US" sz="2400" dirty="0" err="1">
                <a:latin typeface="Courier New" charset="0"/>
              </a:rPr>
              <a:t>avg</a:t>
            </a:r>
            <a:r>
              <a:rPr lang="en-US" sz="2400" dirty="0">
                <a:latin typeface="Courier New" charset="0"/>
              </a:rPr>
              <a:t> = sum / (</a:t>
            </a:r>
            <a:r>
              <a:rPr lang="en-US" sz="2400" dirty="0" err="1">
                <a:latin typeface="Courier New" charset="0"/>
              </a:rPr>
              <a:t>idx</a:t>
            </a:r>
            <a:r>
              <a:rPr lang="en-US" sz="2400" dirty="0">
                <a:latin typeface="Courier New" charset="0"/>
              </a:rPr>
              <a:t> + </a:t>
            </a:r>
            <a:r>
              <a:rPr lang="en-US" sz="2400" dirty="0" smtClean="0">
                <a:latin typeface="Courier New" charset="0"/>
              </a:rPr>
              <a:t>1.0)</a:t>
            </a:r>
            <a:r>
              <a:rPr lang="en-US" sz="2400" dirty="0"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  if(</a:t>
            </a:r>
            <a:r>
              <a:rPr lang="en-US" sz="2400" dirty="0" err="1">
                <a:latin typeface="Courier New" charset="0"/>
              </a:rPr>
              <a:t>arr</a:t>
            </a:r>
            <a:r>
              <a:rPr lang="en-US" sz="2400" dirty="0">
                <a:latin typeface="Courier New" charset="0"/>
              </a:rPr>
              <a:t>[</a:t>
            </a:r>
            <a:r>
              <a:rPr lang="en-US" sz="2400" dirty="0" err="1">
                <a:latin typeface="Courier New" charset="0"/>
              </a:rPr>
              <a:t>idx</a:t>
            </a:r>
            <a:r>
              <a:rPr lang="en-US" sz="2400" dirty="0">
                <a:latin typeface="Courier New" charset="0"/>
              </a:rPr>
              <a:t>] &gt; </a:t>
            </a:r>
            <a:r>
              <a:rPr lang="en-US" sz="2400" dirty="0" err="1">
                <a:latin typeface="Courier New" charset="0"/>
              </a:rPr>
              <a:t>avg</a:t>
            </a:r>
            <a:r>
              <a:rPr lang="en-US" sz="2400" dirty="0" smtClean="0">
                <a:latin typeface="Courier New" charset="0"/>
              </a:rPr>
              <a:t>) </a:t>
            </a:r>
            <a:r>
              <a:rPr lang="en-US" sz="2400" dirty="0" err="1">
                <a:latin typeface="Courier New" charset="0"/>
              </a:rPr>
              <a:t>arr</a:t>
            </a:r>
            <a:r>
              <a:rPr lang="en-US" sz="2400" dirty="0">
                <a:latin typeface="Courier New" charset="0"/>
              </a:rPr>
              <a:t>[</a:t>
            </a:r>
            <a:r>
              <a:rPr lang="en-US" sz="2400" dirty="0" err="1">
                <a:latin typeface="Courier New" charset="0"/>
              </a:rPr>
              <a:t>idx</a:t>
            </a:r>
            <a:r>
              <a:rPr lang="en-US" sz="2400" dirty="0">
                <a:latin typeface="Courier New" charset="0"/>
              </a:rPr>
              <a:t>] = </a:t>
            </a:r>
            <a:r>
              <a:rPr lang="en-US" sz="2400" dirty="0" err="1">
                <a:latin typeface="Courier New" charset="0"/>
              </a:rPr>
              <a:t>avg</a:t>
            </a:r>
            <a:r>
              <a:rPr lang="en-US" sz="2400" dirty="0" smtClean="0">
                <a:latin typeface="Courier New" charset="0"/>
              </a:rPr>
              <a:t>;</a:t>
            </a:r>
            <a:endParaRPr lang="en-US" sz="2400" dirty="0">
              <a:latin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  //This code </a:t>
            </a:r>
            <a:r>
              <a:rPr lang="en-US" sz="2400" dirty="0" smtClean="0">
                <a:latin typeface="Courier New" charset="0"/>
              </a:rPr>
              <a:t>does not affect results</a:t>
            </a:r>
            <a:r>
              <a:rPr lang="en-US" sz="2400" dirty="0" smtClean="0">
                <a:latin typeface="Courier New" charset="0"/>
              </a:rPr>
              <a:t>.</a:t>
            </a:r>
            <a:endParaRPr lang="en-US" sz="2400" dirty="0">
              <a:latin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  </a:t>
            </a:r>
            <a:r>
              <a:rPr lang="en-US" sz="2400" dirty="0" err="1" smtClean="0">
                <a:latin typeface="Courier New" charset="0"/>
              </a:rPr>
              <a:t>shArr</a:t>
            </a:r>
            <a:r>
              <a:rPr lang="en-US" sz="2400" dirty="0">
                <a:latin typeface="Courier New" charset="0"/>
              </a:rPr>
              <a:t>[</a:t>
            </a:r>
            <a:r>
              <a:rPr lang="en-US" sz="2400" dirty="0" err="1">
                <a:latin typeface="Courier New" charset="0"/>
              </a:rPr>
              <a:t>idx</a:t>
            </a:r>
            <a:r>
              <a:rPr lang="en-US" sz="2400" dirty="0">
                <a:latin typeface="Courier New" charset="0"/>
              </a:rPr>
              <a:t>] </a:t>
            </a:r>
            <a:r>
              <a:rPr lang="en-US" sz="2400" dirty="0" smtClean="0">
                <a:latin typeface="Courier New" charset="0"/>
              </a:rPr>
              <a:t>+= </a:t>
            </a:r>
            <a:r>
              <a:rPr lang="en-US" sz="2400" dirty="0" err="1" smtClean="0">
                <a:latin typeface="Courier New" charset="0"/>
              </a:rPr>
              <a:t>shArr</a:t>
            </a:r>
            <a:r>
              <a:rPr lang="en-US" sz="2400" dirty="0" smtClean="0">
                <a:latin typeface="Courier New" charset="0"/>
              </a:rPr>
              <a:t>[</a:t>
            </a:r>
            <a:r>
              <a:rPr lang="en-US" sz="2400" dirty="0" err="1" smtClean="0">
                <a:latin typeface="Courier New" charset="0"/>
              </a:rPr>
              <a:t>idx</a:t>
            </a:r>
            <a:r>
              <a:rPr lang="en-US" sz="2400" dirty="0" smtClean="0">
                <a:latin typeface="Courier New" charset="0"/>
              </a:rPr>
              <a:t>]</a:t>
            </a:r>
            <a:r>
              <a:rPr lang="en-US" sz="2400" dirty="0" smtClean="0">
                <a:latin typeface="Courier New" charset="0"/>
              </a:rPr>
              <a:t>;</a:t>
            </a:r>
            <a:endParaRPr lang="en-US" sz="2400" dirty="0">
              <a:latin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}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from Main Function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dirty="0" err="1">
                <a:latin typeface="Courier New"/>
                <a:cs typeface="Courier New"/>
              </a:rPr>
              <a:t>shmemEx</a:t>
            </a:r>
            <a:r>
              <a:rPr lang="en-US" b="1" dirty="0">
                <a:latin typeface="Courier New"/>
                <a:cs typeface="Courier New"/>
              </a:rPr>
              <a:t>&lt;&lt;&lt;</a:t>
            </a:r>
            <a:r>
              <a:rPr lang="en-US" b="1" dirty="0" smtClean="0">
                <a:latin typeface="Courier New"/>
                <a:cs typeface="Courier New"/>
              </a:rPr>
              <a:t>1,256&gt;</a:t>
            </a:r>
            <a:r>
              <a:rPr lang="en-US" b="1" dirty="0">
                <a:latin typeface="Courier New"/>
                <a:cs typeface="Courier New"/>
              </a:rPr>
              <a:t>&gt;&gt;(</a:t>
            </a:r>
            <a:r>
              <a:rPr lang="en-US" b="1" dirty="0" err="1">
                <a:latin typeface="Courier New"/>
                <a:cs typeface="Courier New"/>
              </a:rPr>
              <a:t>devArr</a:t>
            </a:r>
            <a:r>
              <a:rPr lang="en-US" b="1" dirty="0">
                <a:latin typeface="Courier New"/>
                <a:cs typeface="Courier New"/>
              </a:rPr>
              <a:t>);</a:t>
            </a:r>
          </a:p>
          <a:p>
            <a:pPr>
              <a:buFontTx/>
              <a:buNone/>
            </a:pPr>
            <a:r>
              <a:rPr lang="en-US" b="1" dirty="0" err="1">
                <a:latin typeface="Courier New"/>
                <a:cs typeface="Courier New"/>
              </a:rPr>
              <a:t>cudaMemcpy</a:t>
            </a:r>
            <a:r>
              <a:rPr lang="en-US" b="1" dirty="0">
                <a:latin typeface="Courier New"/>
                <a:cs typeface="Courier New"/>
              </a:rPr>
              <a:t>((void *) </a:t>
            </a:r>
            <a:r>
              <a:rPr lang="en-US" b="1" dirty="0" err="1">
                <a:latin typeface="Courier New"/>
                <a:cs typeface="Courier New"/>
              </a:rPr>
              <a:t>hostArr</a:t>
            </a:r>
            <a:r>
              <a:rPr lang="en-US" b="1" dirty="0">
                <a:latin typeface="Courier New"/>
                <a:cs typeface="Courier New"/>
              </a:rPr>
              <a:t>, (void *) </a:t>
            </a:r>
            <a:r>
              <a:rPr lang="en-US" b="1" dirty="0" err="1">
                <a:latin typeface="Courier New"/>
                <a:cs typeface="Courier New"/>
              </a:rPr>
              <a:t>devArr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sizeof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 smtClean="0">
                <a:latin typeface="Courier New"/>
                <a:cs typeface="Courier New"/>
              </a:rPr>
              <a:t>double</a:t>
            </a:r>
            <a:r>
              <a:rPr lang="en-US" b="1" dirty="0" smtClean="0">
                <a:latin typeface="Courier New"/>
                <a:cs typeface="Courier New"/>
              </a:rPr>
              <a:t>)*</a:t>
            </a:r>
            <a:r>
              <a:rPr lang="en-US" b="1" dirty="0" smtClean="0">
                <a:latin typeface="Courier New"/>
                <a:cs typeface="Courier New"/>
              </a:rPr>
              <a:t>256</a:t>
            </a:r>
            <a:r>
              <a:rPr lang="en-US" b="1" dirty="0" smtClean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cudaMemcpyHostToDevice</a:t>
            </a:r>
            <a:r>
              <a:rPr lang="en-US" b="1" dirty="0">
                <a:latin typeface="Courier New"/>
                <a:cs typeface="Courier New"/>
              </a:rPr>
              <a:t>);</a:t>
            </a:r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</a:t>
            </a:r>
            <a:r>
              <a:rPr lang="en-US" dirty="0"/>
              <a:t>Access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Want threads to </a:t>
            </a:r>
            <a:r>
              <a:rPr lang="en-US" sz="2800" dirty="0" smtClean="0"/>
              <a:t>have contiguous </a:t>
            </a:r>
            <a:r>
              <a:rPr lang="en-US" sz="2800" dirty="0"/>
              <a:t>memory accesses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GPU is most efficient when threads read or write to the same area of memory at the same time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Each thread when it accesses global memory must access a chunk of memory, not the single data item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Contiguous </a:t>
            </a:r>
            <a:r>
              <a:rPr lang="en-US" sz="2400" dirty="0"/>
              <a:t>is good</a:t>
            </a:r>
          </a:p>
          <a:p>
            <a:pPr lvl="1">
              <a:lnSpc>
                <a:spcPct val="80000"/>
              </a:lnSpc>
            </a:pPr>
            <a:r>
              <a:rPr lang="en-US" sz="2400" dirty="0" err="1"/>
              <a:t>Strided</a:t>
            </a:r>
            <a:r>
              <a:rPr lang="en-US" sz="2400" dirty="0"/>
              <a:t>, not so good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Random, bad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In class exercise, </a:t>
            </a:r>
            <a:r>
              <a:rPr lang="en-US" sz="2800" dirty="0" smtClean="0"/>
              <a:t>we will draw </a:t>
            </a:r>
            <a:r>
              <a:rPr lang="en-US" sz="2800" dirty="0"/>
              <a:t>pictures of each type of memory access.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Conflicts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Many threads may try to access the same memory location.</a:t>
            </a:r>
          </a:p>
          <a:p>
            <a:r>
              <a:rPr lang="en-US" sz="2800" dirty="0"/>
              <a:t>Ex</a:t>
            </a:r>
            <a:r>
              <a:rPr lang="en-US" sz="2800"/>
              <a:t>: </a:t>
            </a:r>
            <a:r>
              <a:rPr lang="en-US" sz="2800" smtClean="0"/>
              <a:t>1,000,000 </a:t>
            </a:r>
            <a:r>
              <a:rPr lang="en-US" sz="2800" dirty="0"/>
              <a:t>threads accessing 10 array elements</a:t>
            </a:r>
          </a:p>
          <a:p>
            <a:r>
              <a:rPr lang="en-US" sz="2800" dirty="0"/>
              <a:t>Solve with atomics</a:t>
            </a:r>
          </a:p>
          <a:p>
            <a:r>
              <a:rPr lang="en-US" sz="2800" dirty="0"/>
              <a:t>   </a:t>
            </a:r>
            <a:r>
              <a:rPr lang="en-US" sz="2800" dirty="0" err="1"/>
              <a:t>atomicAdd</a:t>
            </a:r>
            <a:r>
              <a:rPr lang="en-US" sz="2800" dirty="0"/>
              <a:t>()</a:t>
            </a:r>
          </a:p>
          <a:p>
            <a:r>
              <a:rPr lang="en-US" sz="2800" dirty="0"/>
              <a:t>   </a:t>
            </a:r>
            <a:r>
              <a:rPr lang="en-US" sz="2800" dirty="0" err="1"/>
              <a:t>atomicMin</a:t>
            </a:r>
            <a:r>
              <a:rPr lang="en-US" sz="2800" dirty="0"/>
              <a:t>()</a:t>
            </a:r>
          </a:p>
          <a:p>
            <a:r>
              <a:rPr lang="en-US" sz="2800" dirty="0"/>
              <a:t>   </a:t>
            </a:r>
            <a:r>
              <a:rPr lang="en-US" sz="2800" dirty="0" err="1"/>
              <a:t>atomicXOR</a:t>
            </a:r>
            <a:r>
              <a:rPr lang="en-US" sz="2800" dirty="0"/>
              <a:t>()</a:t>
            </a:r>
          </a:p>
          <a:p>
            <a:r>
              <a:rPr lang="en-US" sz="2800" dirty="0"/>
              <a:t>   </a:t>
            </a:r>
            <a:r>
              <a:rPr lang="en-US" sz="2800" dirty="0" err="1"/>
              <a:t>atomicCAS</a:t>
            </a:r>
            <a:r>
              <a:rPr lang="en-US" sz="2800" dirty="0"/>
              <a:t>() - compare and swap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Atomic Limitations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Only certain operations and data types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No mod or exponentiation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Mostly integer types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Can implement any atomic op with CAS, quite complicated though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Still no ordering constraints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Floating point arithmetic is non-associative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Ex: </a:t>
            </a:r>
            <a:r>
              <a:rPr lang="en-US" sz="2800" dirty="0"/>
              <a:t>(a + b) + c != a + (b + c)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Serializes memory access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This makes atomic ops very slow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Class Exercise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Try </a:t>
            </a:r>
            <a:r>
              <a:rPr lang="en-US" sz="2800" dirty="0" smtClean="0"/>
              <a:t>each of the following: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10</a:t>
            </a:r>
            <a:r>
              <a:rPr lang="en-US" sz="2400" dirty="0"/>
              <a:t>^6 threads incrementing 10^6 </a:t>
            </a:r>
            <a:r>
              <a:rPr lang="en-US" sz="2400" dirty="0" smtClean="0"/>
              <a:t>elements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10^5 </a:t>
            </a:r>
            <a:r>
              <a:rPr lang="en-US" sz="2400" dirty="0"/>
              <a:t>threads atomically incrementing 10</a:t>
            </a:r>
            <a:r>
              <a:rPr lang="en-US" sz="2400" dirty="0" smtClean="0"/>
              <a:t>^5 elements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10</a:t>
            </a:r>
            <a:r>
              <a:rPr lang="en-US" sz="2400" dirty="0"/>
              <a:t>^6 threads incrementing </a:t>
            </a:r>
            <a:r>
              <a:rPr lang="en-US" sz="2400" dirty="0" smtClean="0"/>
              <a:t>1000 </a:t>
            </a:r>
            <a:r>
              <a:rPr lang="en-US" sz="2400" dirty="0"/>
              <a:t>elements 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10</a:t>
            </a:r>
            <a:r>
              <a:rPr lang="en-US" sz="2400" dirty="0"/>
              <a:t>^6 threads atomically incrementing </a:t>
            </a:r>
            <a:r>
              <a:rPr lang="en-US" sz="2400" dirty="0" smtClean="0"/>
              <a:t>1000 elements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10</a:t>
            </a:r>
            <a:r>
              <a:rPr lang="en-US" sz="2400" dirty="0"/>
              <a:t>^7 threads atomically incrementing </a:t>
            </a:r>
            <a:r>
              <a:rPr lang="en-US" sz="2400" dirty="0" smtClean="0"/>
              <a:t>1000 elements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Time your results</a:t>
            </a:r>
            <a:endParaRPr 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Control Structures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In CUDA we </a:t>
            </a:r>
            <a:r>
              <a:rPr lang="en-US" sz="2800" dirty="0" smtClean="0"/>
              <a:t>want </a:t>
            </a:r>
            <a:r>
              <a:rPr lang="en-US" sz="2800" dirty="0"/>
              <a:t>to avoid thread </a:t>
            </a:r>
            <a:r>
              <a:rPr lang="en-US" sz="2800" dirty="0" smtClean="0"/>
              <a:t>divergence because threads operate </a:t>
            </a:r>
            <a:r>
              <a:rPr lang="en-US" sz="2800" dirty="0" smtClean="0"/>
              <a:t>on the same kernel code at the same time.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Threads with branch statements will be forced to wait if they are not </a:t>
            </a:r>
            <a:r>
              <a:rPr lang="en-US" sz="2400" dirty="0" smtClean="0"/>
              <a:t>operating on the same code as all other threads (e.g. if one thread needs to operate on an else and the other on an if).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This means </a:t>
            </a:r>
            <a:r>
              <a:rPr lang="en-US" sz="2800" dirty="0" smtClean="0"/>
              <a:t>we should avoid </a:t>
            </a:r>
            <a:r>
              <a:rPr lang="en-US" sz="2800" dirty="0"/>
              <a:t>if statements </a:t>
            </a:r>
            <a:r>
              <a:rPr lang="en-US" sz="2800" dirty="0" smtClean="0"/>
              <a:t>in GPU code whenever possible.</a:t>
            </a:r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Divergence (in terms of threads) </a:t>
            </a:r>
            <a:r>
              <a:rPr lang="en-US" dirty="0"/>
              <a:t>means threads that do different </a:t>
            </a:r>
            <a:r>
              <a:rPr lang="en-US" dirty="0" smtClean="0"/>
              <a:t>things.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This can happen </a:t>
            </a:r>
            <a:r>
              <a:rPr lang="en-US" dirty="0" smtClean="0"/>
              <a:t>in both loops and if statements.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This occurs often where </a:t>
            </a:r>
            <a:r>
              <a:rPr lang="en-US" dirty="0"/>
              <a:t>loops </a:t>
            </a:r>
            <a:r>
              <a:rPr lang="en-US" dirty="0" smtClean="0"/>
              <a:t>run </a:t>
            </a:r>
            <a:r>
              <a:rPr lang="en-US" dirty="0"/>
              <a:t>for different numbers of </a:t>
            </a:r>
            <a:r>
              <a:rPr lang="en-US" dirty="0" smtClean="0"/>
              <a:t>iterations.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Keep in mind that all </a:t>
            </a:r>
            <a:r>
              <a:rPr lang="en-US" dirty="0"/>
              <a:t>other </a:t>
            </a:r>
            <a:r>
              <a:rPr lang="en-US" dirty="0" smtClean="0"/>
              <a:t>GPU threads </a:t>
            </a:r>
            <a:r>
              <a:rPr lang="en-US" dirty="0"/>
              <a:t>have to wait </a:t>
            </a:r>
            <a:r>
              <a:rPr lang="en-US" dirty="0" smtClean="0"/>
              <a:t>until all </a:t>
            </a:r>
            <a:r>
              <a:rPr lang="en-US" dirty="0"/>
              <a:t>divergent threads </a:t>
            </a:r>
            <a:r>
              <a:rPr lang="en-US" dirty="0" smtClean="0"/>
              <a:t>finish.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085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CUDA Guarantees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All threads in a block in the same SM will run at the same time.</a:t>
            </a:r>
          </a:p>
          <a:p>
            <a:r>
              <a:rPr lang="en-US"/>
              <a:t>All blocks in a kernel will finish before any blocks in the next kernel will start.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Model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Every thread has local memory (e.g. local variables)</a:t>
            </a:r>
          </a:p>
          <a:p>
            <a:r>
              <a:rPr lang="en-US"/>
              <a:t>Threads in a block have access to a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per block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shared memory.</a:t>
            </a:r>
          </a:p>
          <a:p>
            <a:r>
              <a:rPr lang="en-US"/>
              <a:t>All threads can read and write to and from global memory.</a:t>
            </a:r>
          </a:p>
          <a:p>
            <a:r>
              <a:rPr lang="en-US"/>
              <a:t>CPU memory is separate from GPU memory and is called host memory.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Synchronization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Warning: threads can access and modify each </a:t>
            </a:r>
            <a:r>
              <a:rPr lang="en-US" dirty="0" smtClean="0"/>
              <a:t>other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results in shared and global memory.</a:t>
            </a:r>
          </a:p>
          <a:p>
            <a:r>
              <a:rPr lang="en-US" dirty="0"/>
              <a:t>But what if a thread modifies another thread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data?</a:t>
            </a:r>
          </a:p>
          <a:p>
            <a:r>
              <a:rPr lang="en-US" dirty="0"/>
              <a:t>We need a tool to synchronize memory access and to synchronized thread operations.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Barriers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Similar to MPI and OpenMP once a thread reaches a barrier it must wait until all other threads reach the barrier.</a:t>
            </a:r>
          </a:p>
          <a:p>
            <a:r>
              <a:rPr lang="en-US"/>
              <a:t>Then all threads may continue.</a:t>
            </a:r>
          </a:p>
          <a:p>
            <a:r>
              <a:rPr lang="en-US"/>
              <a:t>See the next slide for example code.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Barriers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Need for barriers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 err="1">
                <a:latin typeface="Courier New"/>
                <a:cs typeface="Courier New"/>
              </a:rPr>
              <a:t>int</a:t>
            </a:r>
            <a:r>
              <a:rPr lang="en-US" sz="2800" b="1" dirty="0">
                <a:latin typeface="Courier New"/>
                <a:cs typeface="Courier New"/>
              </a:rPr>
              <a:t> </a:t>
            </a:r>
            <a:r>
              <a:rPr lang="en-US" sz="2800" b="1" dirty="0" err="1">
                <a:latin typeface="Courier New"/>
                <a:cs typeface="Courier New"/>
              </a:rPr>
              <a:t>idx</a:t>
            </a:r>
            <a:r>
              <a:rPr lang="en-US" sz="2800" b="1" dirty="0">
                <a:latin typeface="Courier New"/>
                <a:cs typeface="Courier New"/>
              </a:rPr>
              <a:t> = </a:t>
            </a:r>
            <a:r>
              <a:rPr lang="en-US" sz="2800" b="1" dirty="0" err="1">
                <a:latin typeface="Courier New"/>
                <a:cs typeface="Courier New"/>
              </a:rPr>
              <a:t>threadIdx.x</a:t>
            </a:r>
            <a:r>
              <a:rPr lang="en-US" sz="2800" b="1" dirty="0">
                <a:latin typeface="Courier New"/>
                <a:cs typeface="Courier New"/>
              </a:rPr>
              <a:t>;</a:t>
            </a:r>
          </a:p>
          <a:p>
            <a:pPr>
              <a:lnSpc>
                <a:spcPct val="80000"/>
              </a:lnSpc>
            </a:pPr>
            <a:endParaRPr lang="en-US" sz="2800" b="1" dirty="0">
              <a:latin typeface="Courier New"/>
              <a:cs typeface="Courier New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>
                <a:latin typeface="Courier New"/>
                <a:cs typeface="Courier New"/>
              </a:rPr>
              <a:t>__shared__ </a:t>
            </a:r>
            <a:r>
              <a:rPr lang="en-US" sz="2800" b="1" dirty="0" err="1">
                <a:latin typeface="Courier New"/>
                <a:cs typeface="Courier New"/>
              </a:rPr>
              <a:t>int</a:t>
            </a:r>
            <a:r>
              <a:rPr lang="en-US" sz="2800" b="1" dirty="0">
                <a:latin typeface="Courier New"/>
                <a:cs typeface="Courier New"/>
              </a:rPr>
              <a:t> </a:t>
            </a:r>
            <a:r>
              <a:rPr lang="en-US" sz="2800" b="1" dirty="0" err="1" smtClean="0">
                <a:latin typeface="Courier New"/>
                <a:cs typeface="Courier New"/>
              </a:rPr>
              <a:t>arr</a:t>
            </a:r>
            <a:r>
              <a:rPr lang="en-US" sz="2800" b="1" dirty="0" smtClean="0">
                <a:latin typeface="Courier New"/>
                <a:cs typeface="Courier New"/>
              </a:rPr>
              <a:t>[</a:t>
            </a:r>
            <a:r>
              <a:rPr lang="en-US" sz="2800" b="1" dirty="0">
                <a:latin typeface="Courier New"/>
                <a:cs typeface="Courier New"/>
              </a:rPr>
              <a:t>128];</a:t>
            </a:r>
          </a:p>
          <a:p>
            <a:pPr>
              <a:lnSpc>
                <a:spcPct val="80000"/>
              </a:lnSpc>
            </a:pPr>
            <a:endParaRPr lang="en-US" sz="2800" b="1" dirty="0">
              <a:latin typeface="Courier New"/>
              <a:cs typeface="Courier New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 err="1" smtClean="0">
                <a:latin typeface="Courier New"/>
                <a:cs typeface="Courier New"/>
              </a:rPr>
              <a:t>arr</a:t>
            </a:r>
            <a:r>
              <a:rPr lang="en-US" sz="2800" b="1" dirty="0" smtClean="0">
                <a:latin typeface="Courier New"/>
                <a:cs typeface="Courier New"/>
              </a:rPr>
              <a:t>[</a:t>
            </a:r>
            <a:r>
              <a:rPr lang="en-US" sz="2800" b="1" dirty="0" err="1">
                <a:latin typeface="Courier New"/>
                <a:cs typeface="Courier New"/>
              </a:rPr>
              <a:t>idx</a:t>
            </a:r>
            <a:r>
              <a:rPr lang="en-US" sz="2800" b="1" dirty="0">
                <a:latin typeface="Courier New"/>
                <a:cs typeface="Courier New"/>
              </a:rPr>
              <a:t>] = </a:t>
            </a:r>
            <a:r>
              <a:rPr lang="en-US" sz="2800" b="1" dirty="0" err="1">
                <a:latin typeface="Courier New"/>
                <a:cs typeface="Courier New"/>
              </a:rPr>
              <a:t>threadIdx.x</a:t>
            </a:r>
            <a:r>
              <a:rPr lang="en-US" sz="2800" b="1" dirty="0">
                <a:latin typeface="Courier New"/>
                <a:cs typeface="Courier New"/>
              </a:rPr>
              <a:t>;</a:t>
            </a:r>
          </a:p>
          <a:p>
            <a:pPr>
              <a:lnSpc>
                <a:spcPct val="80000"/>
              </a:lnSpc>
            </a:pPr>
            <a:endParaRPr lang="en-US" sz="2800" b="1" dirty="0">
              <a:latin typeface="Courier New"/>
              <a:cs typeface="Courier New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>
                <a:latin typeface="Courier New"/>
                <a:cs typeface="Courier New"/>
              </a:rPr>
              <a:t>if(</a:t>
            </a:r>
            <a:r>
              <a:rPr lang="en-US" sz="2800" b="1" dirty="0" err="1">
                <a:latin typeface="Courier New"/>
                <a:cs typeface="Courier New"/>
              </a:rPr>
              <a:t>idx</a:t>
            </a:r>
            <a:r>
              <a:rPr lang="en-US" sz="2800" b="1" dirty="0">
                <a:latin typeface="Courier New"/>
                <a:cs typeface="Courier New"/>
              </a:rPr>
              <a:t> </a:t>
            </a:r>
            <a:r>
              <a:rPr lang="en-US" sz="2800" b="1" dirty="0" smtClean="0">
                <a:latin typeface="Courier New"/>
                <a:cs typeface="Courier New"/>
              </a:rPr>
              <a:t>&gt; 0 &amp;&amp; </a:t>
            </a:r>
            <a:r>
              <a:rPr lang="en-US" sz="2800" b="1" dirty="0" err="1" smtClean="0">
                <a:latin typeface="Courier New"/>
                <a:cs typeface="Courier New"/>
              </a:rPr>
              <a:t>idx</a:t>
            </a:r>
            <a:r>
              <a:rPr lang="en-US" sz="2800" b="1" dirty="0" smtClean="0">
                <a:latin typeface="Courier New"/>
                <a:cs typeface="Courier New"/>
              </a:rPr>
              <a:t> &lt;= 127)</a:t>
            </a:r>
            <a:endParaRPr lang="en-US" sz="2800" b="1" dirty="0">
              <a:latin typeface="Courier New"/>
              <a:cs typeface="Courier New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>
                <a:latin typeface="Courier New"/>
                <a:cs typeface="Courier New"/>
              </a:rPr>
              <a:t>  </a:t>
            </a:r>
            <a:r>
              <a:rPr lang="en-US" sz="2800" b="1" dirty="0" err="1" smtClean="0">
                <a:latin typeface="Courier New"/>
                <a:cs typeface="Courier New"/>
              </a:rPr>
              <a:t>arr</a:t>
            </a:r>
            <a:r>
              <a:rPr lang="en-US" sz="2800" b="1" dirty="0" smtClean="0">
                <a:latin typeface="Courier New"/>
                <a:cs typeface="Courier New"/>
              </a:rPr>
              <a:t>[</a:t>
            </a:r>
            <a:r>
              <a:rPr lang="en-US" sz="2800" b="1" dirty="0" err="1">
                <a:latin typeface="Courier New"/>
                <a:cs typeface="Courier New"/>
              </a:rPr>
              <a:t>idx</a:t>
            </a:r>
            <a:r>
              <a:rPr lang="en-US" sz="2800" b="1" dirty="0">
                <a:latin typeface="Courier New"/>
                <a:cs typeface="Courier New"/>
              </a:rPr>
              <a:t>] = </a:t>
            </a:r>
            <a:r>
              <a:rPr lang="en-US" sz="2800" b="1" dirty="0" err="1" smtClean="0">
                <a:latin typeface="Courier New"/>
                <a:cs typeface="Courier New"/>
              </a:rPr>
              <a:t>arr</a:t>
            </a:r>
            <a:r>
              <a:rPr lang="en-US" sz="2800" b="1" dirty="0" smtClean="0">
                <a:latin typeface="Courier New"/>
                <a:cs typeface="Courier New"/>
              </a:rPr>
              <a:t>[idx-1</a:t>
            </a:r>
            <a:r>
              <a:rPr lang="en-US" sz="2800" b="1" dirty="0">
                <a:latin typeface="Courier New"/>
                <a:cs typeface="Courier New"/>
              </a:rPr>
              <a:t>];</a:t>
            </a:r>
          </a:p>
        </p:txBody>
      </p:sp>
    </p:spTree>
    <p:extLst>
      <p:ext uri="{BB962C8B-B14F-4D97-AF65-F5344CB8AC3E}">
        <p14:creationId xmlns:p14="http://schemas.microsoft.com/office/powerpoint/2010/main" val="2281270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Barriers Continued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Should be rewritten as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err="1">
                <a:latin typeface="Courier New"/>
                <a:cs typeface="Courier New"/>
              </a:rPr>
              <a:t>int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err="1">
                <a:latin typeface="Courier New"/>
                <a:cs typeface="Courier New"/>
              </a:rPr>
              <a:t>idx</a:t>
            </a:r>
            <a:r>
              <a:rPr lang="en-US" sz="2000" b="1" dirty="0">
                <a:latin typeface="Courier New"/>
                <a:cs typeface="Courier New"/>
              </a:rPr>
              <a:t> = </a:t>
            </a:r>
            <a:r>
              <a:rPr lang="en-US" sz="2000" b="1" dirty="0" err="1">
                <a:latin typeface="Courier New"/>
                <a:cs typeface="Courier New"/>
              </a:rPr>
              <a:t>threadIdx.x</a:t>
            </a:r>
            <a:r>
              <a:rPr lang="en-US" sz="2000" b="1" dirty="0">
                <a:latin typeface="Courier New"/>
                <a:cs typeface="Courier New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/>
                <a:cs typeface="Courier New"/>
              </a:rPr>
              <a:t>__shared__ </a:t>
            </a:r>
            <a:r>
              <a:rPr lang="en-US" sz="2000" b="1" dirty="0" err="1">
                <a:latin typeface="Courier New"/>
                <a:cs typeface="Courier New"/>
              </a:rPr>
              <a:t>int</a:t>
            </a:r>
            <a:r>
              <a:rPr lang="en-US" sz="2000" b="1" dirty="0">
                <a:latin typeface="Courier New"/>
                <a:cs typeface="Courier New"/>
              </a:rPr>
              <a:t> array[128];</a:t>
            </a:r>
          </a:p>
          <a:p>
            <a:pPr>
              <a:lnSpc>
                <a:spcPct val="80000"/>
              </a:lnSpc>
            </a:pPr>
            <a:endParaRPr lang="en-US" sz="2000" b="1" dirty="0">
              <a:latin typeface="Courier New"/>
              <a:cs typeface="Courier New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/>
                <a:cs typeface="Courier New"/>
              </a:rPr>
              <a:t>__</a:t>
            </a:r>
            <a:r>
              <a:rPr lang="en-US" sz="2000" b="1" dirty="0" err="1">
                <a:latin typeface="Courier New"/>
                <a:cs typeface="Courier New"/>
              </a:rPr>
              <a:t>syncthreads</a:t>
            </a:r>
            <a:r>
              <a:rPr lang="en-US" sz="2000" b="1" dirty="0">
                <a:latin typeface="Courier New"/>
                <a:cs typeface="Courier New"/>
              </a:rPr>
              <a:t>();</a:t>
            </a:r>
          </a:p>
          <a:p>
            <a:pPr>
              <a:lnSpc>
                <a:spcPct val="80000"/>
              </a:lnSpc>
            </a:pPr>
            <a:endParaRPr lang="en-US" sz="2000" b="1" dirty="0">
              <a:latin typeface="Courier New"/>
              <a:cs typeface="Courier New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/>
                <a:cs typeface="Courier New"/>
              </a:rPr>
              <a:t>array[</a:t>
            </a:r>
            <a:r>
              <a:rPr lang="en-US" sz="2000" b="1" dirty="0" err="1">
                <a:latin typeface="Courier New"/>
                <a:cs typeface="Courier New"/>
              </a:rPr>
              <a:t>idx</a:t>
            </a:r>
            <a:r>
              <a:rPr lang="en-US" sz="2000" b="1" dirty="0">
                <a:latin typeface="Courier New"/>
                <a:cs typeface="Courier New"/>
              </a:rPr>
              <a:t>] = </a:t>
            </a:r>
            <a:r>
              <a:rPr lang="en-US" sz="2000" b="1" dirty="0" err="1">
                <a:latin typeface="Courier New"/>
                <a:cs typeface="Courier New"/>
              </a:rPr>
              <a:t>threadIdx.x</a:t>
            </a:r>
            <a:r>
              <a:rPr lang="en-US" sz="2000" b="1" dirty="0">
                <a:latin typeface="Courier New"/>
                <a:cs typeface="Courier New"/>
              </a:rPr>
              <a:t>;</a:t>
            </a:r>
          </a:p>
          <a:p>
            <a:pPr>
              <a:lnSpc>
                <a:spcPct val="80000"/>
              </a:lnSpc>
            </a:pPr>
            <a:endParaRPr lang="en-US" sz="2000" b="1" dirty="0">
              <a:latin typeface="Courier New"/>
              <a:cs typeface="Courier New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/>
                <a:cs typeface="Courier New"/>
              </a:rPr>
              <a:t>if</a:t>
            </a:r>
            <a:r>
              <a:rPr lang="en-US" sz="2000" b="1" dirty="0" smtClean="0">
                <a:latin typeface="Courier New"/>
                <a:cs typeface="Courier New"/>
              </a:rPr>
              <a:t>(</a:t>
            </a:r>
            <a:r>
              <a:rPr lang="en-US" sz="2000" b="1" dirty="0" err="1" smtClean="0">
                <a:latin typeface="Courier New"/>
                <a:cs typeface="Courier New"/>
              </a:rPr>
              <a:t>idx</a:t>
            </a:r>
            <a:r>
              <a:rPr lang="en-US" sz="2000" b="1" dirty="0" smtClean="0">
                <a:latin typeface="Courier New"/>
                <a:cs typeface="Courier New"/>
              </a:rPr>
              <a:t> &gt; 0 &amp;&amp; </a:t>
            </a:r>
            <a:r>
              <a:rPr lang="en-US" sz="2000" b="1" dirty="0" err="1" smtClean="0">
                <a:latin typeface="Courier New"/>
                <a:cs typeface="Courier New"/>
              </a:rPr>
              <a:t>idx</a:t>
            </a:r>
            <a:r>
              <a:rPr lang="en-US" sz="2000" b="1" dirty="0" smtClean="0">
                <a:latin typeface="Courier New"/>
                <a:cs typeface="Courier New"/>
              </a:rPr>
              <a:t> &lt;= </a:t>
            </a:r>
            <a:r>
              <a:rPr lang="en-US" sz="2000" b="1" dirty="0">
                <a:latin typeface="Courier New"/>
                <a:cs typeface="Courier New"/>
              </a:rPr>
              <a:t>127)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/>
                <a:cs typeface="Courier New"/>
              </a:rPr>
              <a:t>   </a:t>
            </a:r>
            <a:r>
              <a:rPr lang="en-US" sz="2000" b="1" dirty="0" err="1">
                <a:latin typeface="Courier New"/>
                <a:cs typeface="Courier New"/>
              </a:rPr>
              <a:t>int</a:t>
            </a:r>
            <a:r>
              <a:rPr lang="en-US" sz="2000" b="1" dirty="0">
                <a:latin typeface="Courier New"/>
                <a:cs typeface="Courier New"/>
              </a:rPr>
              <a:t> temp = </a:t>
            </a:r>
            <a:r>
              <a:rPr lang="en-US" sz="2000" b="1" dirty="0" err="1" smtClean="0">
                <a:latin typeface="Courier New"/>
                <a:cs typeface="Courier New"/>
              </a:rPr>
              <a:t>arr</a:t>
            </a:r>
            <a:r>
              <a:rPr lang="en-US" sz="2000" b="1" dirty="0" smtClean="0">
                <a:latin typeface="Courier New"/>
                <a:cs typeface="Courier New"/>
              </a:rPr>
              <a:t>[idx-1</a:t>
            </a:r>
            <a:r>
              <a:rPr lang="en-US" sz="2000" b="1" dirty="0">
                <a:latin typeface="Courier New"/>
                <a:cs typeface="Courier New"/>
              </a:rPr>
              <a:t>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/>
                <a:cs typeface="Courier New"/>
              </a:rPr>
              <a:t>   __</a:t>
            </a:r>
            <a:r>
              <a:rPr lang="en-US" sz="2000" b="1" dirty="0" err="1">
                <a:latin typeface="Courier New"/>
                <a:cs typeface="Courier New"/>
              </a:rPr>
              <a:t>syncthreads</a:t>
            </a:r>
            <a:r>
              <a:rPr lang="en-US" sz="2000" b="1" dirty="0">
                <a:latin typeface="Courier New"/>
                <a:cs typeface="Courier New"/>
              </a:rPr>
              <a:t>();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/>
                <a:cs typeface="Courier New"/>
              </a:rPr>
              <a:t>   </a:t>
            </a:r>
            <a:r>
              <a:rPr lang="en-US" sz="2000" b="1" dirty="0" err="1" smtClean="0">
                <a:latin typeface="Courier New"/>
                <a:cs typeface="Courier New"/>
              </a:rPr>
              <a:t>arr</a:t>
            </a:r>
            <a:r>
              <a:rPr lang="en-US" sz="2000" b="1" dirty="0" smtClean="0">
                <a:latin typeface="Courier New"/>
                <a:cs typeface="Courier New"/>
              </a:rPr>
              <a:t>[</a:t>
            </a:r>
            <a:r>
              <a:rPr lang="en-US" sz="2000" b="1" dirty="0" err="1">
                <a:latin typeface="Courier New"/>
                <a:cs typeface="Courier New"/>
              </a:rPr>
              <a:t>idx</a:t>
            </a:r>
            <a:r>
              <a:rPr lang="en-US" sz="2000" b="1" dirty="0">
                <a:latin typeface="Courier New"/>
                <a:cs typeface="Courier New"/>
              </a:rPr>
              <a:t>] = </a:t>
            </a:r>
            <a:r>
              <a:rPr lang="en-US" sz="2000" b="1" dirty="0" err="1" smtClean="0">
                <a:latin typeface="Courier New"/>
                <a:cs typeface="Courier New"/>
              </a:rPr>
              <a:t>arr</a:t>
            </a:r>
            <a:r>
              <a:rPr lang="en-US" sz="2000" b="1" dirty="0" smtClean="0">
                <a:latin typeface="Courier New"/>
                <a:cs typeface="Courier New"/>
              </a:rPr>
              <a:t>[idx-1</a:t>
            </a:r>
            <a:r>
              <a:rPr lang="en-US" sz="2000" b="1" dirty="0">
                <a:latin typeface="Courier New"/>
                <a:cs typeface="Courier New"/>
              </a:rPr>
              <a:t>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/>
                <a:cs typeface="Courier New"/>
              </a:rPr>
              <a:t>   __</a:t>
            </a:r>
            <a:r>
              <a:rPr lang="en-US" sz="2000" b="1" dirty="0" err="1">
                <a:latin typeface="Courier New"/>
                <a:cs typeface="Courier New"/>
              </a:rPr>
              <a:t>syncthreads</a:t>
            </a:r>
            <a:r>
              <a:rPr lang="en-US" sz="2000" b="1" dirty="0">
                <a:latin typeface="Courier New"/>
                <a:cs typeface="Courier New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47378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__syncthreads()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__syncthreads() creates a barrier between block runs.</a:t>
            </a:r>
          </a:p>
          <a:p>
            <a:r>
              <a:rPr lang="en-US"/>
              <a:t>Implicit barriers also exist between kernel function calls.</a:t>
            </a:r>
          </a:p>
          <a:p>
            <a:r>
              <a:rPr lang="en-US"/>
              <a:t>So, CUDA is a hierarchy of computation, memory, and synchronization primitives.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Efficient CUDA Programs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High Level Strategies</a:t>
            </a:r>
          </a:p>
          <a:p>
            <a:pPr lvl="1"/>
            <a:r>
              <a:rPr lang="en-US"/>
              <a:t>Modern GPUs can perform 3 Trillion Math Operations Per Second (3TFLOPS)</a:t>
            </a:r>
          </a:p>
          <a:p>
            <a:pPr lvl="1"/>
            <a:r>
              <a:rPr lang="en-US"/>
              <a:t>Maximize intensity of math operations per unit of memory</a:t>
            </a:r>
          </a:p>
          <a:p>
            <a:pPr lvl="1"/>
            <a:r>
              <a:rPr lang="en-US"/>
              <a:t>Maximize number of useful compute operations per thread</a:t>
            </a:r>
          </a:p>
          <a:p>
            <a:pPr lvl="1"/>
            <a:r>
              <a:rPr lang="en-US"/>
              <a:t>Minimize time spent on memory access per thread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1184</Words>
  <Application>Microsoft Macintosh PowerPoint</Application>
  <PresentationFormat>On-screen Show (4:3)</PresentationFormat>
  <Paragraphs>150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CUDA Programming</vt:lpstr>
      <vt:lpstr>CUDA Guarantees</vt:lpstr>
      <vt:lpstr>Memory Model</vt:lpstr>
      <vt:lpstr>Synchronization</vt:lpstr>
      <vt:lpstr>Barriers</vt:lpstr>
      <vt:lpstr>Barriers</vt:lpstr>
      <vt:lpstr>Barriers Continued</vt:lpstr>
      <vt:lpstr>__syncthreads()</vt:lpstr>
      <vt:lpstr>Efficient CUDA Programs</vt:lpstr>
      <vt:lpstr>Minimize Time Spent On Memory</vt:lpstr>
      <vt:lpstr>Global Memory Example</vt:lpstr>
      <vt:lpstr>Shared Memory Example</vt:lpstr>
      <vt:lpstr>Code from Main Function</vt:lpstr>
      <vt:lpstr>Memory Access</vt:lpstr>
      <vt:lpstr>Memory Conflicts</vt:lpstr>
      <vt:lpstr>Atomic Limitations</vt:lpstr>
      <vt:lpstr>In Class Exercise</vt:lpstr>
      <vt:lpstr>Avoiding Control Structures</vt:lpstr>
      <vt:lpstr>Divergence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CUDA Programming</dc:title>
  <dc:creator>Andrea</dc:creator>
  <cp:lastModifiedBy>David</cp:lastModifiedBy>
  <cp:revision>6</cp:revision>
  <dcterms:created xsi:type="dcterms:W3CDTF">2015-04-21T13:08:21Z</dcterms:created>
  <dcterms:modified xsi:type="dcterms:W3CDTF">2015-04-22T19:45:14Z</dcterms:modified>
</cp:coreProperties>
</file>