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FDC8C-CAC9-754C-9365-8B5ACDEA5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61969-8BF9-5544-9368-5F3D9F0C0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9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DBC84-F4AA-8142-984D-D1FFEA0ED3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9C46-1A4A-3348-927A-248D499AA6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8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627B-0438-4E49-AEB9-2E3F75012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A424-EABD-1447-81C7-F0394A98D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7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9EC4D-2A82-CB40-A702-3B884D045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172E0-099C-A147-90EF-E0DECF20F3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969E1-6877-954E-8B6D-177EC499C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B136-BEB2-474A-8C53-350FF486C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8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12938-E205-F94D-AC23-7BF7AC744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A3CD7B-29F3-D64C-ADF8-5C1C9DBE86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GPU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Monismith</a:t>
            </a:r>
            <a:endParaRPr lang="en-US" dirty="0"/>
          </a:p>
          <a:p>
            <a:r>
              <a:rPr lang="en-US" dirty="0"/>
              <a:t>Based on Notes from the </a:t>
            </a:r>
            <a:r>
              <a:rPr lang="en-US" dirty="0" err="1"/>
              <a:t>Udacity</a:t>
            </a:r>
            <a:r>
              <a:rPr lang="en-US" dirty="0"/>
              <a:t> </a:t>
            </a:r>
            <a:r>
              <a:rPr lang="en-US" dirty="0" smtClean="0"/>
              <a:t>Parallel Programming (cs344) </a:t>
            </a:r>
            <a:r>
              <a:rPr lang="en-US" dirty="0"/>
              <a:t>Course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Programming Model and GPU HW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Divide computations into kernels</a:t>
            </a:r>
          </a:p>
          <a:p>
            <a:pPr lvl="1">
              <a:lnSpc>
                <a:spcPct val="90000"/>
              </a:lnSpc>
            </a:pPr>
            <a:r>
              <a:rPr lang="en-US"/>
              <a:t>C/C++ functions</a:t>
            </a:r>
          </a:p>
          <a:p>
            <a:pPr lvl="1">
              <a:lnSpc>
                <a:spcPct val="90000"/>
              </a:lnSpc>
            </a:pPr>
            <a:r>
              <a:rPr lang="en-US"/>
              <a:t>Functions represent threads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threads may take different paths</a:t>
            </a:r>
          </a:p>
          <a:p>
            <a:pPr>
              <a:lnSpc>
                <a:spcPct val="90000"/>
              </a:lnSpc>
            </a:pPr>
            <a:r>
              <a:rPr lang="en-US"/>
              <a:t>Groups of threads are called thread blocks</a:t>
            </a:r>
          </a:p>
          <a:p>
            <a:pPr lvl="1">
              <a:lnSpc>
                <a:spcPct val="90000"/>
              </a:lnSpc>
            </a:pPr>
            <a:r>
              <a:rPr lang="en-US"/>
              <a:t>These threads work together to solve a particular problem or subproblem</a:t>
            </a:r>
          </a:p>
          <a:p>
            <a:pPr lvl="1">
              <a:lnSpc>
                <a:spcPct val="90000"/>
              </a:lnSpc>
            </a:pPr>
            <a:r>
              <a:rPr lang="en-US"/>
              <a:t>GPU is responsible for assigning/allocating blocks to Streaming Multiprocessors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Hardware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GPUs may contain one or more Streaming Multiprocessors (SMs).</a:t>
            </a:r>
          </a:p>
          <a:p>
            <a:r>
              <a:rPr lang="en-US" sz="2800"/>
              <a:t>SMs each have their own memory and their own simple processors (i.e. CUDA cores)</a:t>
            </a:r>
          </a:p>
          <a:p>
            <a:pPr lvl="1"/>
            <a:r>
              <a:rPr lang="en-US" sz="2400"/>
              <a:t>The CUDA cores in an SM may map to one or more thread blocks.</a:t>
            </a:r>
          </a:p>
          <a:p>
            <a:r>
              <a:rPr lang="en-US" sz="2800"/>
              <a:t>The GPU is responsible for allocating blocks to SMs.</a:t>
            </a:r>
          </a:p>
          <a:p>
            <a:r>
              <a:rPr lang="en-US" sz="2800"/>
              <a:t>SMs run in parallel and independently.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CUDA Guarantees and Advantages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Advantages of CUDA paradigm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Flexibility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Scalability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Efficient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communication between </a:t>
            </a:r>
            <a:r>
              <a:rPr lang="en-US" sz="2400" dirty="0" smtClean="0"/>
              <a:t>blocks.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No guarantees about where thread blocks will </a:t>
            </a:r>
            <a:r>
              <a:rPr lang="en-US" sz="2400" dirty="0" smtClean="0"/>
              <a:t>run.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CUDA guarantees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All threads in a block run on the same SM at the same </a:t>
            </a:r>
            <a:r>
              <a:rPr lang="en-US" sz="2400" dirty="0" smtClean="0"/>
              <a:t>time.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All blocks in one kernel must finish before any block from the next kernel </a:t>
            </a:r>
            <a:r>
              <a:rPr lang="en-US" sz="2400" dirty="0" smtClean="0"/>
              <a:t>starts.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Compilation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Stampede</a:t>
            </a:r>
          </a:p>
          <a:p>
            <a:pPr lvl="1"/>
            <a:r>
              <a:rPr lang="en-US"/>
              <a:t>module load cuda</a:t>
            </a:r>
          </a:p>
          <a:p>
            <a:pPr lvl="1"/>
            <a:r>
              <a:rPr lang="en-US"/>
              <a:t>nvcc -arch=compute_30 -code=sm_30 &lt;sourcefile&gt; &lt;other options&gt; -o &lt;executable&gt;</a:t>
            </a:r>
          </a:p>
          <a:p>
            <a:pPr lvl="1"/>
            <a:r>
              <a:rPr lang="en-US"/>
              <a:t>#SBATCH -p gpudev</a:t>
            </a:r>
          </a:p>
          <a:p>
            <a:r>
              <a:rPr lang="en-US"/>
              <a:t>For LittleFe2</a:t>
            </a:r>
          </a:p>
          <a:p>
            <a:pPr lvl="1"/>
            <a:r>
              <a:rPr lang="en-US"/>
              <a:t>nvcc -arch=compute_21 -code=sm_21 &lt;sourcefile&gt; &lt;other options&gt; -o &lt;executable&gt;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Memory Access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Consequences of CUDA paradigm</a:t>
            </a:r>
          </a:p>
          <a:p>
            <a:pPr lvl="1"/>
            <a:r>
              <a:rPr lang="en-US"/>
              <a:t>Cannot have communication between blocks</a:t>
            </a:r>
          </a:p>
          <a:p>
            <a:pPr lvl="1"/>
            <a:r>
              <a:rPr lang="en-US"/>
              <a:t>Threads and blocks must run to completion</a:t>
            </a:r>
          </a:p>
          <a:p>
            <a:r>
              <a:rPr lang="en-US"/>
              <a:t>Threads have both local and shared memory</a:t>
            </a:r>
          </a:p>
          <a:p>
            <a:pPr lvl="1"/>
            <a:r>
              <a:rPr lang="en-US"/>
              <a:t>Shared memory is only shared between threads in the same block</a:t>
            </a:r>
          </a:p>
          <a:p>
            <a:pPr lvl="1"/>
            <a:r>
              <a:rPr lang="en-US"/>
              <a:t>All threads have access to global memory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Layout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+------------------------------------------------------+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                                         GPU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Thread                           Global Memory 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|        +-------+       +------------------+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S &lt;----&gt; | Local |   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|        |Memory |   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V        +-------+   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                       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+-------+   +---------+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| | | | |&lt;-&gt;| Shared  |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| S S S |   | Memory  |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| | | | |   |         |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| V V V |   |         |    |                  |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+-------+   +---------+    +------------------+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|    Thread Block                        ^          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+----------------------------------------|-------------+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                                      +--------+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                                      | Host  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                                      | Memory |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>
                <a:latin typeface="Courier New" charset="0"/>
              </a:rPr>
              <a:t>                                       +--------+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Synchronization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Barrier - a point in a program where all threads or processes stop and wait</a:t>
            </a:r>
          </a:p>
          <a:p>
            <a:r>
              <a:rPr lang="en-US"/>
              <a:t>When all threads or processes reach the barrier, they may all continue</a:t>
            </a:r>
          </a:p>
          <a:p>
            <a:r>
              <a:rPr lang="en-US"/>
              <a:t>syncthreads creates a barrier within a thread block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Need for barriers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 = </a:t>
            </a:r>
            <a:r>
              <a:rPr lang="en-US" sz="2800" b="1" dirty="0" err="1">
                <a:latin typeface="Courier New"/>
                <a:cs typeface="Courier New"/>
              </a:rPr>
              <a:t>threadIdx.x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__shared__ </a:t>
            </a:r>
            <a:r>
              <a:rPr lang="en-US" sz="2800" b="1" dirty="0" err="1">
                <a:latin typeface="Courier New"/>
                <a:cs typeface="Courier New"/>
              </a:rPr>
              <a:t>int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>
                <a:latin typeface="Courier New"/>
                <a:cs typeface="Courier New"/>
              </a:rPr>
              <a:t>128];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] = </a:t>
            </a:r>
            <a:r>
              <a:rPr lang="en-US" sz="2800" b="1" dirty="0" err="1">
                <a:latin typeface="Courier New"/>
                <a:cs typeface="Courier New"/>
              </a:rPr>
              <a:t>threadIdx.x</a:t>
            </a:r>
            <a:r>
              <a:rPr lang="en-US" sz="28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if(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 </a:t>
            </a:r>
            <a:r>
              <a:rPr lang="en-US" sz="2800" b="1" dirty="0" smtClean="0">
                <a:latin typeface="Courier New"/>
                <a:cs typeface="Courier New"/>
              </a:rPr>
              <a:t>&gt; 0 &amp;&amp; </a:t>
            </a:r>
            <a:r>
              <a:rPr lang="en-US" sz="2800" b="1" dirty="0" err="1" smtClean="0">
                <a:latin typeface="Courier New"/>
                <a:cs typeface="Courier New"/>
              </a:rPr>
              <a:t>idx</a:t>
            </a:r>
            <a:r>
              <a:rPr lang="en-US" sz="2800" b="1" dirty="0" smtClean="0">
                <a:latin typeface="Courier New"/>
                <a:cs typeface="Courier New"/>
              </a:rPr>
              <a:t> &lt;= 127)</a:t>
            </a:r>
            <a:endParaRPr lang="en-US" sz="28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ourier New"/>
                <a:cs typeface="Courier New"/>
              </a:rPr>
              <a:t> 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</a:t>
            </a:r>
            <a:r>
              <a:rPr lang="en-US" sz="2800" b="1" dirty="0" err="1">
                <a:latin typeface="Courier New"/>
                <a:cs typeface="Courier New"/>
              </a:rPr>
              <a:t>idx</a:t>
            </a:r>
            <a:r>
              <a:rPr lang="en-US" sz="2800" b="1" dirty="0">
                <a:latin typeface="Courier New"/>
                <a:cs typeface="Courier New"/>
              </a:rPr>
              <a:t>] = </a:t>
            </a:r>
            <a:r>
              <a:rPr lang="en-US" sz="2800" b="1" dirty="0" err="1" smtClean="0">
                <a:latin typeface="Courier New"/>
                <a:cs typeface="Courier New"/>
              </a:rPr>
              <a:t>arr</a:t>
            </a:r>
            <a:r>
              <a:rPr lang="en-US" sz="2800" b="1" dirty="0" smtClean="0">
                <a:latin typeface="Courier New"/>
                <a:cs typeface="Courier New"/>
              </a:rPr>
              <a:t>[idx-1</a:t>
            </a:r>
            <a:r>
              <a:rPr lang="en-US" sz="2800" b="1" dirty="0">
                <a:latin typeface="Courier New"/>
                <a:cs typeface="Courier New"/>
              </a:rPr>
              <a:t>];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Barriers Continued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Should be rewritten as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threadIdx.x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__shared__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array[128];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array[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] = </a:t>
            </a:r>
            <a:r>
              <a:rPr lang="en-US" sz="2000" b="1" dirty="0" err="1">
                <a:latin typeface="Courier New"/>
                <a:cs typeface="Courier New"/>
              </a:rPr>
              <a:t>threadIdx.x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if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idx</a:t>
            </a:r>
            <a:r>
              <a:rPr lang="en-US" sz="2000" b="1" dirty="0" smtClean="0">
                <a:latin typeface="Courier New"/>
                <a:cs typeface="Courier New"/>
              </a:rPr>
              <a:t> &gt; 0 &amp;&amp; </a:t>
            </a:r>
            <a:r>
              <a:rPr lang="en-US" sz="2000" b="1" dirty="0" err="1" smtClean="0">
                <a:latin typeface="Courier New"/>
                <a:cs typeface="Courier New"/>
              </a:rPr>
              <a:t>idx</a:t>
            </a:r>
            <a:r>
              <a:rPr lang="en-US" sz="2000" b="1" dirty="0" smtClean="0">
                <a:latin typeface="Courier New"/>
                <a:cs typeface="Courier New"/>
              </a:rPr>
              <a:t> &lt;= </a:t>
            </a:r>
            <a:r>
              <a:rPr lang="en-US" sz="2000" b="1" dirty="0">
                <a:latin typeface="Courier New"/>
                <a:cs typeface="Courier New"/>
              </a:rPr>
              <a:t>127)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temp =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[idx-1</a:t>
            </a:r>
            <a:r>
              <a:rPr lang="en-US" sz="2000" b="1" dirty="0">
                <a:latin typeface="Courier New"/>
                <a:cs typeface="Courier New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idx</a:t>
            </a:r>
            <a:r>
              <a:rPr lang="en-US" sz="2000" b="1" dirty="0">
                <a:latin typeface="Courier New"/>
                <a:cs typeface="Courier New"/>
              </a:rPr>
              <a:t>] = </a:t>
            </a:r>
            <a:r>
              <a:rPr lang="en-US" sz="2000" b="1" dirty="0" err="1" smtClean="0">
                <a:latin typeface="Courier New"/>
                <a:cs typeface="Courier New"/>
              </a:rPr>
              <a:t>arr</a:t>
            </a:r>
            <a:r>
              <a:rPr lang="en-US" sz="2000" b="1" dirty="0" smtClean="0">
                <a:latin typeface="Courier New"/>
                <a:cs typeface="Courier New"/>
              </a:rPr>
              <a:t>[idx-1</a:t>
            </a:r>
            <a:r>
              <a:rPr lang="en-US" sz="2000" b="1" dirty="0">
                <a:latin typeface="Courier New"/>
                <a:cs typeface="Courier New"/>
              </a:rPr>
              <a:t>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   __</a:t>
            </a:r>
            <a:r>
              <a:rPr lang="en-US" sz="2000" b="1" dirty="0" err="1">
                <a:latin typeface="Courier New"/>
                <a:cs typeface="Courier New"/>
              </a:rPr>
              <a:t>syncthreads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CUDA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CUDA is a hierarchy of computation, synchronization, and memory</a:t>
            </a:r>
          </a:p>
          <a:p>
            <a:pPr>
              <a:lnSpc>
                <a:spcPct val="80000"/>
              </a:lnSpc>
            </a:pPr>
            <a:r>
              <a:rPr lang="en-US" sz="2400"/>
              <a:t>To write efficient programs use several high level strategies</a:t>
            </a:r>
          </a:p>
          <a:p>
            <a:pPr>
              <a:lnSpc>
                <a:spcPct val="80000"/>
              </a:lnSpc>
            </a:pPr>
            <a:r>
              <a:rPr lang="en-US" sz="2400"/>
              <a:t>Maximize your program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math intensity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Perform lots of math per unit of memory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Maximize compute operations per thread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Minimize time spent on memory per thread</a:t>
            </a:r>
          </a:p>
          <a:p>
            <a:pPr>
              <a:lnSpc>
                <a:spcPct val="80000"/>
              </a:lnSpc>
            </a:pPr>
            <a:r>
              <a:rPr lang="en-US" sz="2400"/>
              <a:t>Move frequently accessed data to fast memory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Memory speed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local &gt; shared &gt;&gt; global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local - registers/L1 cache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shared – per block memory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grid of blocks is 1, 2 or 3D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 block of threads is 1, 2 or 3D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arrayMult</a:t>
            </a:r>
            <a:r>
              <a:rPr lang="en-US" sz="2800" dirty="0" smtClean="0"/>
              <a:t>&lt;</a:t>
            </a:r>
            <a:r>
              <a:rPr lang="en-US" sz="2800" dirty="0"/>
              <a:t>&lt;&lt;1,64&gt;&gt;&gt; == </a:t>
            </a:r>
            <a:r>
              <a:rPr lang="en-US" sz="2800" dirty="0" err="1" smtClean="0"/>
              <a:t>arrayMult</a:t>
            </a:r>
            <a:r>
              <a:rPr lang="en-US" sz="2800" dirty="0" smtClean="0"/>
              <a:t>&lt;</a:t>
            </a:r>
            <a:r>
              <a:rPr lang="en-US" sz="2800" dirty="0"/>
              <a:t>&lt;&lt;dim3(1,1,1),dim3(64,1,1)&gt;&gt;&gt;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arrayMult</a:t>
            </a:r>
            <a:r>
              <a:rPr lang="en-US" sz="2800" dirty="0" smtClean="0"/>
              <a:t>&lt;</a:t>
            </a:r>
            <a:r>
              <a:rPr lang="en-US" sz="2800" dirty="0"/>
              <a:t>&lt;&lt;dim3(</a:t>
            </a:r>
            <a:r>
              <a:rPr lang="en-US" sz="2800" dirty="0" err="1"/>
              <a:t>bx,by,bz</a:t>
            </a:r>
            <a:r>
              <a:rPr lang="en-US" sz="2800" dirty="0"/>
              <a:t>), dim3(</a:t>
            </a:r>
            <a:r>
              <a:rPr lang="en-US" sz="2800" dirty="0" err="1"/>
              <a:t>tx,ty,tz</a:t>
            </a:r>
            <a:r>
              <a:rPr lang="en-US" sz="2800" dirty="0"/>
              <a:t>), </a:t>
            </a:r>
            <a:r>
              <a:rPr lang="en-US" sz="2800" dirty="0" err="1"/>
              <a:t>shmem</a:t>
            </a:r>
            <a:r>
              <a:rPr lang="en-US" sz="2800" dirty="0"/>
              <a:t>&gt;&gt;&gt;(...)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shmem</a:t>
            </a:r>
            <a:r>
              <a:rPr lang="en-US" sz="2800" dirty="0"/>
              <a:t> is shared memory per block in bytes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Memory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b="1" dirty="0">
                <a:latin typeface="Courier New"/>
                <a:cs typeface="Courier New"/>
              </a:rPr>
              <a:t>__</a:t>
            </a:r>
            <a:r>
              <a:rPr lang="en-US" sz="2400" b="1" dirty="0" err="1">
                <a:latin typeface="Courier New"/>
                <a:cs typeface="Courier New"/>
              </a:rPr>
              <a:t>global__void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 smtClean="0">
                <a:latin typeface="Courier New"/>
                <a:cs typeface="Courier New"/>
              </a:rPr>
              <a:t>locMemGPU</a:t>
            </a:r>
            <a:r>
              <a:rPr lang="en-US" sz="2400" b="1" dirty="0" smtClean="0">
                <a:latin typeface="Courier New"/>
                <a:cs typeface="Courier New"/>
              </a:rPr>
              <a:t>(</a:t>
            </a:r>
            <a:r>
              <a:rPr lang="en-US" sz="2400" b="1" dirty="0" smtClean="0">
                <a:latin typeface="Courier New"/>
                <a:cs typeface="Courier New"/>
              </a:rPr>
              <a:t>double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>
                <a:latin typeface="Courier New"/>
                <a:cs typeface="Courier New"/>
              </a:rPr>
              <a:t>in)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   </a:t>
            </a:r>
            <a:r>
              <a:rPr lang="en-US" sz="2400" b="1" dirty="0" smtClean="0">
                <a:latin typeface="Courier New"/>
                <a:cs typeface="Courier New"/>
              </a:rPr>
              <a:t>double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>
                <a:latin typeface="Courier New"/>
                <a:cs typeface="Courier New"/>
              </a:rPr>
              <a:t>f;  //local memory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   f = in;  //Local memory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}   </a:t>
            </a:r>
          </a:p>
          <a:p>
            <a:pPr>
              <a:lnSpc>
                <a:spcPct val="90000"/>
              </a:lnSpc>
            </a:pPr>
            <a:endParaRPr lang="en-US" sz="2400" b="1" dirty="0"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/>
                <a:cs typeface="Courier New"/>
              </a:rPr>
              <a:t>int</a:t>
            </a:r>
            <a:r>
              <a:rPr lang="en-US" sz="2400" b="1" dirty="0">
                <a:latin typeface="Courier New"/>
                <a:cs typeface="Courier New"/>
              </a:rPr>
              <a:t> main(</a:t>
            </a:r>
            <a:r>
              <a:rPr lang="en-US" sz="2400" b="1" dirty="0" err="1">
                <a:latin typeface="Courier New"/>
                <a:cs typeface="Courier New"/>
              </a:rPr>
              <a:t>int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argc</a:t>
            </a:r>
            <a:r>
              <a:rPr lang="en-US" sz="2400" b="1" dirty="0">
                <a:latin typeface="Courier New"/>
                <a:cs typeface="Courier New"/>
              </a:rPr>
              <a:t>, char ** </a:t>
            </a:r>
            <a:r>
              <a:rPr lang="en-US" sz="2400" b="1" dirty="0" err="1">
                <a:latin typeface="Courier New"/>
                <a:cs typeface="Courier New"/>
              </a:rPr>
              <a:t>argv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 </a:t>
            </a:r>
            <a:r>
              <a:rPr lang="en-US" sz="2400" b="1" dirty="0" err="1" smtClean="0">
                <a:latin typeface="Courier New"/>
                <a:cs typeface="Courier New"/>
              </a:rPr>
              <a:t>locMemGPU</a:t>
            </a:r>
            <a:r>
              <a:rPr lang="en-US" sz="2400" b="1" dirty="0">
                <a:latin typeface="Courier New"/>
                <a:cs typeface="Courier New"/>
              </a:rPr>
              <a:t>&lt;&lt;&lt;</a:t>
            </a:r>
            <a:r>
              <a:rPr lang="en-US" sz="2400" b="1" dirty="0" smtClean="0">
                <a:latin typeface="Courier New"/>
                <a:cs typeface="Courier New"/>
              </a:rPr>
              <a:t>1,512&gt;</a:t>
            </a:r>
            <a:r>
              <a:rPr lang="en-US" sz="2400" b="1" dirty="0">
                <a:latin typeface="Courier New"/>
                <a:cs typeface="Courier New"/>
              </a:rPr>
              <a:t>&gt;&gt;(</a:t>
            </a:r>
            <a:r>
              <a:rPr lang="en-US" sz="2400" b="1" dirty="0" smtClean="0">
                <a:latin typeface="Courier New"/>
                <a:cs typeface="Courier New"/>
              </a:rPr>
              <a:t>4.5)</a:t>
            </a:r>
            <a:r>
              <a:rPr lang="en-US" sz="2400" b="1" dirty="0"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  </a:t>
            </a:r>
            <a:r>
              <a:rPr lang="en-US" sz="2400" b="1" dirty="0" err="1">
                <a:latin typeface="Courier New"/>
                <a:cs typeface="Courier New"/>
              </a:rPr>
              <a:t>cudaSynchronize</a:t>
            </a:r>
            <a:r>
              <a:rPr lang="en-US" sz="2400" b="1" dirty="0">
                <a:latin typeface="Courier New"/>
                <a:cs typeface="Courier New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Memory 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__global__ void </a:t>
            </a:r>
            <a:r>
              <a:rPr lang="en-US" sz="1800" dirty="0" err="1" smtClean="0">
                <a:latin typeface="Courier"/>
                <a:cs typeface="Courier"/>
              </a:rPr>
              <a:t>globalMemGPU</a:t>
            </a: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dirty="0" smtClean="0">
                <a:latin typeface="Courier"/>
                <a:cs typeface="Courier"/>
              </a:rPr>
              <a:t>double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* </a:t>
            </a:r>
            <a:r>
              <a:rPr lang="en-US" sz="1800" dirty="0" err="1">
                <a:latin typeface="Courier"/>
                <a:cs typeface="Courier"/>
              </a:rPr>
              <a:t>myArr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myArr</a:t>
            </a:r>
            <a:r>
              <a:rPr lang="en-US" sz="1800" dirty="0">
                <a:latin typeface="Courier"/>
                <a:cs typeface="Courier"/>
              </a:rPr>
              <a:t>[</a:t>
            </a:r>
            <a:r>
              <a:rPr lang="en-US" sz="1800" dirty="0" err="1">
                <a:latin typeface="Courier"/>
                <a:cs typeface="Courier"/>
              </a:rPr>
              <a:t>threadIdx.x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smtClean="0">
                <a:latin typeface="Courier"/>
                <a:cs typeface="Courier"/>
              </a:rPr>
              <a:t>5.0 </a:t>
            </a:r>
            <a:r>
              <a:rPr lang="en-US" sz="1800" dirty="0">
                <a:latin typeface="Courier"/>
                <a:cs typeface="Courier"/>
              </a:rPr>
              <a:t>+ </a:t>
            </a:r>
            <a:r>
              <a:rPr lang="en-US" sz="1800" dirty="0" err="1">
                <a:latin typeface="Courier"/>
                <a:cs typeface="Courier"/>
              </a:rPr>
              <a:t>myArr</a:t>
            </a:r>
            <a:r>
              <a:rPr lang="en-US" sz="1800" dirty="0">
                <a:latin typeface="Courier"/>
                <a:cs typeface="Courier"/>
              </a:rPr>
              <a:t>[</a:t>
            </a:r>
            <a:r>
              <a:rPr lang="en-US" sz="1800" dirty="0" err="1">
                <a:latin typeface="Courier"/>
                <a:cs typeface="Courier"/>
              </a:rPr>
              <a:t>threadIdx.x</a:t>
            </a:r>
            <a:r>
              <a:rPr lang="en-US" sz="1800" dirty="0">
                <a:latin typeface="Courier"/>
                <a:cs typeface="Courier"/>
              </a:rPr>
              <a:t>]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/</a:t>
            </a:r>
            <a:r>
              <a:rPr lang="en-US" sz="1800" dirty="0">
                <a:latin typeface="Courier"/>
                <a:cs typeface="Courier"/>
              </a:rPr>
              <a:t>/Array is in global memory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 char **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float * </a:t>
            </a:r>
            <a:r>
              <a:rPr lang="en-US" sz="1800" dirty="0" err="1">
                <a:latin typeface="Courier"/>
                <a:cs typeface="Courier"/>
              </a:rPr>
              <a:t>myHostArr</a:t>
            </a:r>
            <a:r>
              <a:rPr lang="en-US" sz="1800" dirty="0">
                <a:latin typeface="Courier"/>
                <a:cs typeface="Courier"/>
              </a:rPr>
              <a:t> = </a:t>
            </a:r>
            <a:r>
              <a:rPr lang="en-US" sz="1800" dirty="0" err="1">
                <a:latin typeface="Courier"/>
                <a:cs typeface="Courier"/>
              </a:rPr>
              <a:t>malloc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sizeof</a:t>
            </a:r>
            <a:r>
              <a:rPr lang="en-US" sz="1800" dirty="0">
                <a:latin typeface="Courier"/>
                <a:cs typeface="Courier"/>
              </a:rPr>
              <a:t>(float)</a:t>
            </a:r>
            <a:r>
              <a:rPr lang="en-US" sz="1800" dirty="0" smtClean="0">
                <a:latin typeface="Courier"/>
                <a:cs typeface="Courier"/>
              </a:rPr>
              <a:t>*</a:t>
            </a:r>
            <a:r>
              <a:rPr lang="en-US" sz="1800" dirty="0" smtClean="0">
                <a:latin typeface="Courier"/>
                <a:cs typeface="Courier"/>
              </a:rPr>
              <a:t>512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float * </a:t>
            </a:r>
            <a:r>
              <a:rPr lang="en-US" sz="1800" dirty="0" err="1">
                <a:latin typeface="Courier"/>
                <a:cs typeface="Courier"/>
              </a:rPr>
              <a:t>devArr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cudaMalloc</a:t>
            </a:r>
            <a:r>
              <a:rPr lang="en-US" sz="1800" dirty="0">
                <a:latin typeface="Courier"/>
                <a:cs typeface="Courier"/>
              </a:rPr>
              <a:t>((void **) &amp;</a:t>
            </a:r>
            <a:r>
              <a:rPr lang="en-US" sz="1800" dirty="0" err="1">
                <a:latin typeface="Courier"/>
                <a:cs typeface="Courier"/>
              </a:rPr>
              <a:t>devArr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sizeof</a:t>
            </a:r>
            <a:r>
              <a:rPr lang="en-US" sz="1800" dirty="0">
                <a:latin typeface="Courier"/>
                <a:cs typeface="Courier"/>
              </a:rPr>
              <a:t>(float)</a:t>
            </a:r>
            <a:r>
              <a:rPr lang="en-US" sz="1800" dirty="0" smtClean="0">
                <a:latin typeface="Courier"/>
                <a:cs typeface="Courier"/>
              </a:rPr>
              <a:t>*</a:t>
            </a:r>
            <a:r>
              <a:rPr lang="en-US" sz="1800" dirty="0" smtClean="0">
                <a:latin typeface="Courier"/>
                <a:cs typeface="Courier"/>
              </a:rPr>
              <a:t>512</a:t>
            </a:r>
            <a:r>
              <a:rPr lang="en-US" sz="1800" dirty="0" smtClean="0">
                <a:latin typeface="Courier"/>
                <a:cs typeface="Courier"/>
              </a:rPr>
              <a:t>)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for(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= 0;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&lt; </a:t>
            </a:r>
            <a:r>
              <a:rPr lang="en-US" sz="1800" dirty="0" smtClean="0">
                <a:latin typeface="Courier"/>
                <a:cs typeface="Courier"/>
              </a:rPr>
              <a:t>512</a:t>
            </a:r>
            <a:r>
              <a:rPr lang="en-US" sz="1800" dirty="0" smtClean="0">
                <a:latin typeface="Courier"/>
                <a:cs typeface="Courier"/>
              </a:rPr>
              <a:t>;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++) </a:t>
            </a:r>
            <a:r>
              <a:rPr lang="en-US" sz="1800" dirty="0" err="1">
                <a:latin typeface="Courier"/>
                <a:cs typeface="Courier"/>
              </a:rPr>
              <a:t>myHostArr</a:t>
            </a:r>
            <a:r>
              <a:rPr lang="en-US" sz="1800" dirty="0">
                <a:latin typeface="Courier"/>
                <a:cs typeface="Courier"/>
              </a:rPr>
              <a:t>[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] =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cudaMemcpy</a:t>
            </a:r>
            <a:r>
              <a:rPr lang="en-US" sz="1800" dirty="0">
                <a:latin typeface="Courier"/>
                <a:cs typeface="Courier"/>
              </a:rPr>
              <a:t>((void *) </a:t>
            </a:r>
            <a:r>
              <a:rPr lang="en-US" sz="1800" dirty="0" err="1">
                <a:latin typeface="Courier"/>
                <a:cs typeface="Courier"/>
              </a:rPr>
              <a:t>devArr</a:t>
            </a:r>
            <a:r>
              <a:rPr lang="en-US" sz="1800" dirty="0">
                <a:latin typeface="Courier"/>
                <a:cs typeface="Courier"/>
              </a:rPr>
              <a:t>, (void *) </a:t>
            </a:r>
            <a:r>
              <a:rPr lang="en-US" sz="1800" dirty="0" err="1">
                <a:latin typeface="Courier"/>
                <a:cs typeface="Courier"/>
              </a:rPr>
              <a:t>myHostArr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sizeof</a:t>
            </a:r>
            <a:r>
              <a:rPr lang="en-US" sz="1800" dirty="0">
                <a:latin typeface="Courier"/>
                <a:cs typeface="Courier"/>
              </a:rPr>
              <a:t>(float)</a:t>
            </a:r>
            <a:r>
              <a:rPr lang="en-US" sz="1800" dirty="0" smtClean="0">
                <a:latin typeface="Courier"/>
                <a:cs typeface="Courier"/>
              </a:rPr>
              <a:t>*</a:t>
            </a:r>
            <a:r>
              <a:rPr lang="en-US" sz="1800" dirty="0" smtClean="0">
                <a:latin typeface="Courier"/>
                <a:cs typeface="Courier"/>
              </a:rPr>
              <a:t>512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cudaMemcpyHostToDevice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globalMemGPU</a:t>
            </a:r>
            <a:r>
              <a:rPr lang="en-US" sz="1800" dirty="0">
                <a:latin typeface="Courier"/>
                <a:cs typeface="Courier"/>
              </a:rPr>
              <a:t>&lt;&lt;&lt;</a:t>
            </a:r>
            <a:r>
              <a:rPr lang="en-US" sz="1800" dirty="0" smtClean="0">
                <a:latin typeface="Courier"/>
                <a:cs typeface="Courier"/>
              </a:rPr>
              <a:t>1,512&gt;</a:t>
            </a:r>
            <a:r>
              <a:rPr lang="en-US" sz="1800" dirty="0">
                <a:latin typeface="Courier"/>
                <a:cs typeface="Courier"/>
              </a:rPr>
              <a:t>&gt;&gt;(</a:t>
            </a:r>
            <a:r>
              <a:rPr lang="en-US" sz="1800" dirty="0" err="1">
                <a:latin typeface="Courier"/>
                <a:cs typeface="Courier"/>
              </a:rPr>
              <a:t>devArr</a:t>
            </a:r>
            <a:r>
              <a:rPr lang="en-US" sz="1800" dirty="0">
                <a:latin typeface="Courier"/>
                <a:cs typeface="Courier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cudaMemcpy</a:t>
            </a:r>
            <a:r>
              <a:rPr lang="en-US" sz="1800" dirty="0">
                <a:latin typeface="Courier"/>
                <a:cs typeface="Courier"/>
              </a:rPr>
              <a:t>((void *) </a:t>
            </a:r>
            <a:r>
              <a:rPr lang="en-US" sz="1800" dirty="0" err="1">
                <a:latin typeface="Courier"/>
                <a:cs typeface="Courier"/>
              </a:rPr>
              <a:t>devArr</a:t>
            </a:r>
            <a:r>
              <a:rPr lang="en-US" sz="1800" dirty="0">
                <a:latin typeface="Courier"/>
                <a:cs typeface="Courier"/>
              </a:rPr>
              <a:t>, (void *) </a:t>
            </a:r>
            <a:r>
              <a:rPr lang="en-US" sz="1800" dirty="0" err="1">
                <a:latin typeface="Courier"/>
                <a:cs typeface="Courier"/>
              </a:rPr>
              <a:t>myHostArr</a:t>
            </a:r>
            <a:r>
              <a:rPr lang="en-US" sz="1800" dirty="0">
                <a:latin typeface="Courier"/>
                <a:cs typeface="Courier"/>
              </a:rPr>
              <a:t>, </a:t>
            </a:r>
            <a:r>
              <a:rPr lang="en-US" sz="1800" dirty="0" err="1">
                <a:latin typeface="Courier"/>
                <a:cs typeface="Courier"/>
              </a:rPr>
              <a:t>sizeof</a:t>
            </a:r>
            <a:r>
              <a:rPr lang="en-US" sz="1800" dirty="0">
                <a:latin typeface="Courier"/>
                <a:cs typeface="Courier"/>
              </a:rPr>
              <a:t>(float)</a:t>
            </a:r>
            <a:r>
              <a:rPr lang="en-US" sz="1800" dirty="0" smtClean="0">
                <a:latin typeface="Courier"/>
                <a:cs typeface="Courier"/>
              </a:rPr>
              <a:t>*</a:t>
            </a:r>
            <a:r>
              <a:rPr lang="en-US" sz="1800" dirty="0" smtClean="0">
                <a:latin typeface="Courier"/>
                <a:cs typeface="Courier"/>
              </a:rPr>
              <a:t>512</a:t>
            </a:r>
            <a:r>
              <a:rPr lang="en-US" sz="1800" dirty="0" smtClean="0">
                <a:latin typeface="Courier"/>
                <a:cs typeface="Courier"/>
              </a:rPr>
              <a:t>,</a:t>
            </a:r>
            <a:r>
              <a:rPr lang="en-US" sz="1800" dirty="0">
                <a:latin typeface="Courier"/>
                <a:cs typeface="Courier"/>
              </a:rPr>
              <a:t>cudaMemcpyDeviceToHost);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Memory Access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CUDA works well when threads </a:t>
            </a:r>
            <a:r>
              <a:rPr lang="en-US" sz="2400" dirty="0" smtClean="0"/>
              <a:t>have contiguous</a:t>
            </a:r>
            <a:r>
              <a:rPr lang="en-US" sz="2400" dirty="0" smtClean="0"/>
              <a:t> </a:t>
            </a:r>
            <a:r>
              <a:rPr lang="en-US" sz="2400" dirty="0"/>
              <a:t>memory accesses.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GPU is most efficient when threads read or write to the same area of memory at the same time.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Each thread, when it accesses global memory, must access a chunk of memory, not the single data item.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Therefore, you should remember the following about memory access: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Contiguous </a:t>
            </a:r>
            <a:r>
              <a:rPr lang="en-US" sz="2000" dirty="0"/>
              <a:t>is good,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Strided</a:t>
            </a:r>
            <a:r>
              <a:rPr lang="en-US" sz="2000" dirty="0"/>
              <a:t> access is not so good, and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Random access is bad.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Conflicts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Example: Assume 10000 threads accessing/modifying 10 array elements.</a:t>
            </a:r>
          </a:p>
          <a:p>
            <a:pPr>
              <a:lnSpc>
                <a:spcPct val="80000"/>
              </a:lnSpc>
            </a:pPr>
            <a:r>
              <a:rPr lang="en-US" sz="2000"/>
              <a:t>This problem can be solved with atomics.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atomicAdd()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atomicMin()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atomicXOR()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atomicCAS() - compare and swap</a:t>
            </a:r>
          </a:p>
          <a:p>
            <a:pPr>
              <a:lnSpc>
                <a:spcPct val="80000"/>
              </a:lnSpc>
            </a:pPr>
            <a:r>
              <a:rPr lang="en-US" sz="2000"/>
              <a:t>Atomics are only provided for certain operations and data types.</a:t>
            </a:r>
          </a:p>
          <a:p>
            <a:pPr>
              <a:lnSpc>
                <a:spcPct val="80000"/>
              </a:lnSpc>
            </a:pPr>
            <a:r>
              <a:rPr lang="en-US" sz="2000"/>
              <a:t>There is no atomic mod or exponentiation.</a:t>
            </a:r>
          </a:p>
          <a:p>
            <a:pPr>
              <a:lnSpc>
                <a:spcPct val="80000"/>
              </a:lnSpc>
            </a:pPr>
            <a:r>
              <a:rPr lang="en-US" sz="2000"/>
              <a:t>Mostly operations are only available for integer types.</a:t>
            </a:r>
          </a:p>
          <a:p>
            <a:pPr>
              <a:lnSpc>
                <a:spcPct val="80000"/>
              </a:lnSpc>
            </a:pPr>
            <a:r>
              <a:rPr lang="en-US" sz="2000"/>
              <a:t>Can implement any atomic op with CAS, quite complicated though.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Still no ordering constraints.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 More Memory Issues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Floating point arithmetic is non-associative</a:t>
            </a:r>
          </a:p>
          <a:p>
            <a:r>
              <a:rPr lang="en-US"/>
              <a:t> (a + b) + c != a + (b + c)</a:t>
            </a:r>
          </a:p>
          <a:p>
            <a:endParaRPr lang="en-US"/>
          </a:p>
          <a:p>
            <a:r>
              <a:rPr lang="en-US"/>
              <a:t>Synchronization of such operations serializes memory access</a:t>
            </a:r>
          </a:p>
          <a:p>
            <a:pPr lvl="1"/>
            <a:r>
              <a:rPr lang="en-US"/>
              <a:t>This makes atomic ops very slow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Try the following in CUDA:</a:t>
            </a:r>
          </a:p>
          <a:p>
            <a:pPr>
              <a:lnSpc>
                <a:spcPct val="80000"/>
              </a:lnSpc>
            </a:pPr>
            <a:r>
              <a:rPr lang="en-US" sz="2800"/>
              <a:t>10^6 threads incrementing 10^6 elements (0.11728ms)</a:t>
            </a:r>
          </a:p>
          <a:p>
            <a:pPr>
              <a:lnSpc>
                <a:spcPct val="80000"/>
              </a:lnSpc>
            </a:pPr>
            <a:r>
              <a:rPr lang="en-US" sz="2800"/>
              <a:t>10^6 threads atomically incrementing 10^6 elements (0.1727ms)</a:t>
            </a:r>
          </a:p>
          <a:p>
            <a:pPr>
              <a:lnSpc>
                <a:spcPct val="80000"/>
              </a:lnSpc>
            </a:pPr>
            <a:r>
              <a:rPr lang="en-US" sz="2800"/>
              <a:t>10^6 threads incrementing 100 elements (0.33616ms)</a:t>
            </a:r>
          </a:p>
          <a:p>
            <a:pPr>
              <a:lnSpc>
                <a:spcPct val="80000"/>
              </a:lnSpc>
            </a:pPr>
            <a:r>
              <a:rPr lang="en-US" sz="2800"/>
              <a:t>10^6 threads atomically incrementing 100 elements (0.372ms)</a:t>
            </a:r>
          </a:p>
          <a:p>
            <a:pPr>
              <a:lnSpc>
                <a:spcPct val="80000"/>
              </a:lnSpc>
            </a:pPr>
            <a:r>
              <a:rPr lang="en-US" sz="2800"/>
              <a:t>10^7 threads atomically incrementing 100 elements (3.45853ms)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Improving CUDA Program Performance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Avoid thread divergence.</a:t>
            </a:r>
          </a:p>
          <a:p>
            <a:pPr>
              <a:lnSpc>
                <a:spcPct val="90000"/>
              </a:lnSpc>
            </a:pPr>
            <a:r>
              <a:rPr lang="en-US" sz="2800"/>
              <a:t>This means avoid if statements whenever possible.  </a:t>
            </a:r>
          </a:p>
          <a:p>
            <a:pPr>
              <a:lnSpc>
                <a:spcPct val="90000"/>
              </a:lnSpc>
            </a:pPr>
            <a:r>
              <a:rPr lang="en-US" sz="2800"/>
              <a:t>Divergence means threads that do different things.</a:t>
            </a:r>
          </a:p>
          <a:p>
            <a:pPr>
              <a:lnSpc>
                <a:spcPct val="90000"/>
              </a:lnSpc>
            </a:pPr>
            <a:r>
              <a:rPr lang="en-US" sz="2800"/>
              <a:t>Divergence can happen in loops, too.</a:t>
            </a:r>
          </a:p>
          <a:p>
            <a:pPr>
              <a:lnSpc>
                <a:spcPct val="90000"/>
              </a:lnSpc>
            </a:pPr>
            <a:r>
              <a:rPr lang="en-US" sz="2800"/>
              <a:t>Especially where loops may result for different numbers of iterations.</a:t>
            </a:r>
          </a:p>
          <a:p>
            <a:pPr>
              <a:lnSpc>
                <a:spcPct val="90000"/>
              </a:lnSpc>
            </a:pPr>
            <a:r>
              <a:rPr lang="en-US" sz="2800"/>
              <a:t>All other threads have to wait until all divergent threads finish.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Discussed threads solving a problem by working together</a:t>
            </a:r>
          </a:p>
          <a:p>
            <a:r>
              <a:rPr lang="en-US"/>
              <a:t>CUDA communication takes place through memory</a:t>
            </a:r>
          </a:p>
          <a:p>
            <a:pPr lvl="1"/>
            <a:r>
              <a:rPr lang="en-US"/>
              <a:t>Read from same input location</a:t>
            </a:r>
          </a:p>
          <a:p>
            <a:pPr lvl="1"/>
            <a:r>
              <a:rPr lang="en-US"/>
              <a:t>Write to same output location</a:t>
            </a:r>
          </a:p>
          <a:p>
            <a:pPr lvl="1"/>
            <a:r>
              <a:rPr lang="en-US"/>
              <a:t>Exchange partial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Patterns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to map tasks (threads) and their memory </a:t>
            </a:r>
            <a:r>
              <a:rPr lang="en-US" dirty="0" smtClean="0"/>
              <a:t>together.</a:t>
            </a:r>
            <a:endParaRPr lang="en-US" dirty="0"/>
          </a:p>
          <a:p>
            <a:r>
              <a:rPr lang="en-US" dirty="0"/>
              <a:t>We have seen </a:t>
            </a:r>
            <a:r>
              <a:rPr lang="en-US" dirty="0" smtClean="0"/>
              <a:t>map.</a:t>
            </a:r>
            <a:endParaRPr lang="en-US" dirty="0"/>
          </a:p>
          <a:p>
            <a:pPr lvl="1"/>
            <a:r>
              <a:rPr lang="en-US" dirty="0"/>
              <a:t>Perform same task on each piece of data</a:t>
            </a:r>
          </a:p>
          <a:p>
            <a:pPr lvl="1"/>
            <a:r>
              <a:rPr lang="en-US" dirty="0"/>
              <a:t>E.g. in an array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CUDA, </a:t>
            </a:r>
            <a:r>
              <a:rPr lang="en-US" dirty="0" smtClean="0"/>
              <a:t>have </a:t>
            </a:r>
            <a:r>
              <a:rPr lang="en-US" dirty="0"/>
              <a:t>one thread do each task</a:t>
            </a:r>
          </a:p>
          <a:p>
            <a:r>
              <a:rPr lang="en-US" dirty="0"/>
              <a:t>Many operations cannot be accomplished with </a:t>
            </a:r>
            <a:r>
              <a:rPr lang="en-US" dirty="0" smtClean="0"/>
              <a:t>map.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Patterns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Gather – write a result from many array locations into one location.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Scatter – write/update many results from information in one array location.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Note that an array location may be </a:t>
            </a:r>
            <a:r>
              <a:rPr lang="en-US" sz="2400" dirty="0" smtClean="0"/>
              <a:t>updated.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Stencil – compute a result using a fixed neighborhood in an array.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Examples include von Neumann and Moore </a:t>
            </a:r>
            <a:r>
              <a:rPr lang="en-US" sz="2400" dirty="0" smtClean="0"/>
              <a:t>Neighborhoods.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Examples of each of these will be drawn on the board.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OpenCV</a:t>
            </a:r>
            <a:r>
              <a:rPr lang="en-US" dirty="0" smtClean="0"/>
              <a:t> Pixel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charset="0"/>
              </a:rPr>
              <a:t>struct</a:t>
            </a:r>
            <a:r>
              <a:rPr lang="en-US" sz="2000" b="1" dirty="0">
                <a:latin typeface="Courier New" charset="0"/>
              </a:rPr>
              <a:t> uchar4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//Red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unsigned char 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//Green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unsigned char 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//Blue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unsigned char z;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//Alpha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  unsigned char 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charset="0"/>
              </a:rPr>
              <a:t>};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To convert to </a:t>
            </a:r>
            <a:r>
              <a:rPr lang="en-US" sz="2000" dirty="0" err="1" smtClean="0"/>
              <a:t>grayscale</a:t>
            </a:r>
            <a:r>
              <a:rPr lang="en-US" sz="2000" dirty="0" smtClean="0"/>
              <a:t>, Red is x, Green is y, Blue is z 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I = .299f*</a:t>
            </a:r>
            <a:r>
              <a:rPr lang="en-US" sz="2000" dirty="0" smtClean="0"/>
              <a:t>Red </a:t>
            </a:r>
            <a:r>
              <a:rPr lang="en-US" sz="2000" dirty="0"/>
              <a:t>+ .587f*</a:t>
            </a:r>
            <a:r>
              <a:rPr lang="en-US" sz="2000" dirty="0" smtClean="0"/>
              <a:t>Green </a:t>
            </a:r>
            <a:r>
              <a:rPr lang="en-US" sz="2000" dirty="0"/>
              <a:t>+ .114f*</a:t>
            </a:r>
            <a:r>
              <a:rPr lang="en-US" sz="2000" dirty="0" smtClean="0"/>
              <a:t>Blue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To Grayscale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grayscale conversion could be viewed as either a stencil or gather operation.</a:t>
            </a:r>
          </a:p>
          <a:p>
            <a:r>
              <a:rPr lang="en-US"/>
              <a:t>grayscaleImg[i] = img[i].x + img[i].y + img[i].z;</a:t>
            </a:r>
          </a:p>
          <a:p>
            <a:r>
              <a:rPr lang="en-US"/>
              <a:t>How could this be implemented in CUDA?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Often, it is necessary to perform a matrix transpose on data such as an image or a matrix.</a:t>
            </a:r>
          </a:p>
          <a:p>
            <a:r>
              <a:rPr lang="en-US"/>
              <a:t>In CUDA, this information is often stored in a 1D array.</a:t>
            </a:r>
          </a:p>
          <a:p>
            <a:r>
              <a:rPr lang="en-US"/>
              <a:t>This is often useful when transforming an array of structures into a structure of arrays.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of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Map and Transpose – one to one</a:t>
            </a:r>
          </a:p>
          <a:p>
            <a:r>
              <a:rPr lang="en-US"/>
              <a:t>Gather – many to one</a:t>
            </a:r>
          </a:p>
          <a:p>
            <a:r>
              <a:rPr lang="en-US"/>
              <a:t>Scatter – one to many</a:t>
            </a:r>
          </a:p>
          <a:p>
            <a:r>
              <a:rPr lang="en-US"/>
              <a:t>Stencil – specialized many to one</a:t>
            </a:r>
          </a:p>
          <a:p>
            <a:r>
              <a:rPr lang="en-US"/>
              <a:t>Reduce and Scan – all to one</a:t>
            </a:r>
          </a:p>
          <a:p>
            <a:r>
              <a:rPr lang="en-US"/>
              <a:t>Sorting – all to all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1898</Words>
  <Application>Microsoft Macintosh PowerPoint</Application>
  <PresentationFormat>On-screen Show (4:3)</PresentationFormat>
  <Paragraphs>232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GPU Programming</vt:lpstr>
      <vt:lpstr>Recap</vt:lpstr>
      <vt:lpstr>CUDA Communication</vt:lpstr>
      <vt:lpstr>Communication Patterns</vt:lpstr>
      <vt:lpstr>More Patterns</vt:lpstr>
      <vt:lpstr>An OpenCV Pixel</vt:lpstr>
      <vt:lpstr>Converting To Grayscale</vt:lpstr>
      <vt:lpstr>Transpose</vt:lpstr>
      <vt:lpstr>Recap of Communication</vt:lpstr>
      <vt:lpstr>Programming Model and GPU HW</vt:lpstr>
      <vt:lpstr>GPU Hardware</vt:lpstr>
      <vt:lpstr>CUDA Guarantees and Advantages</vt:lpstr>
      <vt:lpstr>CUDA Compilation</vt:lpstr>
      <vt:lpstr>CUDA Memory Access</vt:lpstr>
      <vt:lpstr>GPU Layout</vt:lpstr>
      <vt:lpstr>Thread Synchronization</vt:lpstr>
      <vt:lpstr>Barriers</vt:lpstr>
      <vt:lpstr>Barriers Continued</vt:lpstr>
      <vt:lpstr>Writing CUDA Programs</vt:lpstr>
      <vt:lpstr>Local Memory Example</vt:lpstr>
      <vt:lpstr>Global Memory Example</vt:lpstr>
      <vt:lpstr>CUDA Memory Access</vt:lpstr>
      <vt:lpstr>Memory Conflicts</vt:lpstr>
      <vt:lpstr>Even More Memory Issues</vt:lpstr>
      <vt:lpstr>Example</vt:lpstr>
      <vt:lpstr>Improving CUDA Program Performance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Programming</dc:title>
  <dc:creator>Andrea</dc:creator>
  <cp:lastModifiedBy>David</cp:lastModifiedBy>
  <cp:revision>8</cp:revision>
  <dcterms:created xsi:type="dcterms:W3CDTF">2015-04-16T10:31:17Z</dcterms:created>
  <dcterms:modified xsi:type="dcterms:W3CDTF">2015-04-22T19:14:44Z</dcterms:modified>
</cp:coreProperties>
</file>