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71" r:id="rId4"/>
    <p:sldId id="259" r:id="rId5"/>
    <p:sldId id="274" r:id="rId6"/>
    <p:sldId id="273" r:id="rId7"/>
    <p:sldId id="275" r:id="rId8"/>
    <p:sldId id="283" r:id="rId9"/>
    <p:sldId id="279" r:id="rId10"/>
    <p:sldId id="276" r:id="rId11"/>
    <p:sldId id="277" r:id="rId12"/>
    <p:sldId id="278" r:id="rId13"/>
    <p:sldId id="287" r:id="rId14"/>
    <p:sldId id="288" r:id="rId15"/>
    <p:sldId id="289" r:id="rId16"/>
    <p:sldId id="282" r:id="rId17"/>
    <p:sldId id="285" r:id="rId18"/>
    <p:sldId id="272" r:id="rId19"/>
    <p:sldId id="257" r:id="rId20"/>
    <p:sldId id="258" r:id="rId21"/>
    <p:sldId id="280" r:id="rId22"/>
    <p:sldId id="260" r:id="rId23"/>
    <p:sldId id="261" r:id="rId24"/>
    <p:sldId id="265" r:id="rId25"/>
    <p:sldId id="267" r:id="rId26"/>
    <p:sldId id="266" r:id="rId27"/>
    <p:sldId id="281" r:id="rId28"/>
    <p:sldId id="268" r:id="rId29"/>
    <p:sldId id="270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8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5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9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8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4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290C-F0AD-3842-9839-F0D92EE98650}" type="datetimeFigureOut">
              <a:rPr lang="en-US" smtClean="0"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7E0C-FB9C-3044-8159-25A3D19AB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8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Programming – Process-Based Communication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CS599</a:t>
            </a:r>
          </a:p>
          <a:p>
            <a:r>
              <a:rPr lang="en-US" dirty="0" smtClean="0"/>
              <a:t>Based upon notes from Introduction to Parallel Programming, Second Edition by </a:t>
            </a:r>
            <a:r>
              <a:rPr lang="en-US" dirty="0" err="1" smtClean="0"/>
              <a:t>Grama</a:t>
            </a:r>
            <a:r>
              <a:rPr lang="en-US" dirty="0" smtClean="0"/>
              <a:t>, Gupta, </a:t>
            </a:r>
            <a:r>
              <a:rPr lang="en-US" dirty="0" err="1" smtClean="0"/>
              <a:t>Karypis</a:t>
            </a:r>
            <a:r>
              <a:rPr lang="en-US" dirty="0" smtClean="0"/>
              <a:t>, and Kumar and from CS550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7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Processes in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MPI_Comm_rank</a:t>
            </a:r>
            <a:r>
              <a:rPr lang="en-US" dirty="0"/>
              <a:t> and </a:t>
            </a:r>
            <a:r>
              <a:rPr lang="en-US" dirty="0" err="1">
                <a:latin typeface="Courier"/>
                <a:cs typeface="Courier"/>
              </a:rPr>
              <a:t>MPI_Comm_size</a:t>
            </a:r>
            <a:r>
              <a:rPr lang="en-US" dirty="0"/>
              <a:t> functions get the rank (</a:t>
            </a:r>
            <a:r>
              <a:rPr lang="en-US" dirty="0" smtClean="0"/>
              <a:t>process identifier</a:t>
            </a:r>
            <a:r>
              <a:rPr lang="en-US" dirty="0"/>
              <a:t>) and number of processes (the value 12 after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>
                <a:latin typeface="Courier"/>
                <a:cs typeface="Courier"/>
              </a:rPr>
              <a:t>np</a:t>
            </a:r>
            <a:r>
              <a:rPr lang="en-US" dirty="0"/>
              <a:t>, </a:t>
            </a:r>
            <a:r>
              <a:rPr lang="en-US" dirty="0" smtClean="0"/>
              <a:t>and the value 32 on </a:t>
            </a:r>
            <a:r>
              <a:rPr lang="en-US" dirty="0" smtClean="0"/>
              <a:t>the previous </a:t>
            </a:r>
            <a:r>
              <a:rPr lang="en-US" dirty="0" smtClean="0"/>
              <a:t>slides)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were previously reviewed in class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4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Messages are passed in MPI using </a:t>
            </a:r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and </a:t>
            </a:r>
            <a:r>
              <a:rPr lang="en-US" dirty="0" err="1" smtClean="0">
                <a:latin typeface="Courier"/>
                <a:cs typeface="Courier"/>
              </a:rPr>
              <a:t>MPI_Recv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- sends a message of a given size with a given </a:t>
            </a:r>
            <a:r>
              <a:rPr lang="en-US" dirty="0" smtClean="0"/>
              <a:t>type to </a:t>
            </a:r>
            <a:r>
              <a:rPr lang="en-US" dirty="0"/>
              <a:t>a process with a specific </a:t>
            </a:r>
            <a:r>
              <a:rPr lang="en-US" dirty="0" smtClean="0"/>
              <a:t>rank.</a:t>
            </a:r>
          </a:p>
          <a:p>
            <a:r>
              <a:rPr lang="en-US" dirty="0" err="1">
                <a:latin typeface="Courier"/>
                <a:cs typeface="Courier"/>
              </a:rPr>
              <a:t>MPI_Recv</a:t>
            </a:r>
            <a:r>
              <a:rPr lang="en-US" dirty="0"/>
              <a:t> - receives a message of a maximum size with a given </a:t>
            </a:r>
            <a:r>
              <a:rPr lang="en-US" dirty="0" smtClean="0"/>
              <a:t>type from </a:t>
            </a:r>
            <a:r>
              <a:rPr lang="en-US" dirty="0"/>
              <a:t>a process with a specific </a:t>
            </a:r>
            <a:r>
              <a:rPr lang="en-US" dirty="0" smtClean="0"/>
              <a:t>rank.</a:t>
            </a:r>
          </a:p>
          <a:p>
            <a:r>
              <a:rPr lang="en-US" dirty="0">
                <a:latin typeface="Courier"/>
                <a:cs typeface="Courier"/>
              </a:rPr>
              <a:t>MPI_COMM_WORLD</a:t>
            </a:r>
            <a:r>
              <a:rPr lang="en-US" dirty="0"/>
              <a:t> - the "world" in which the processes exist.  This </a:t>
            </a:r>
            <a:r>
              <a:rPr lang="en-US" dirty="0" smtClean="0"/>
              <a:t>is a </a:t>
            </a:r>
            <a:r>
              <a:rPr lang="en-US" dirty="0"/>
              <a:t>constant.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and Receiving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8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and </a:t>
            </a:r>
            <a:r>
              <a:rPr lang="en-US" dirty="0" err="1">
                <a:latin typeface="Courier"/>
                <a:cs typeface="Courier"/>
              </a:rPr>
              <a:t>MPI_Recv</a:t>
            </a:r>
            <a:r>
              <a:rPr lang="en-US" dirty="0"/>
              <a:t> have the following parameters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>
                <a:latin typeface="Courier"/>
                <a:cs typeface="Courier"/>
              </a:rPr>
              <a:t>( pointer to message, message size, message type</a:t>
            </a:r>
            <a:r>
              <a:rPr lang="en-US" dirty="0" smtClean="0">
                <a:latin typeface="Courier"/>
                <a:cs typeface="Courier"/>
              </a:rPr>
              <a:t>, process </a:t>
            </a:r>
            <a:r>
              <a:rPr lang="en-US" dirty="0">
                <a:latin typeface="Courier"/>
                <a:cs typeface="Courier"/>
              </a:rPr>
              <a:t>rank to send to, message tag or id, MPI_COMM_WORLD)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MPI_Recv</a:t>
            </a:r>
            <a:r>
              <a:rPr lang="en-US" dirty="0">
                <a:latin typeface="Courier"/>
                <a:cs typeface="Courier"/>
              </a:rPr>
              <a:t>( pointer to variable used to receive, maximum </a:t>
            </a:r>
            <a:r>
              <a:rPr lang="en-US" dirty="0" err="1">
                <a:latin typeface="Courier"/>
                <a:cs typeface="Courier"/>
              </a:rPr>
              <a:t>recv</a:t>
            </a:r>
            <a:r>
              <a:rPr lang="en-US" dirty="0">
                <a:latin typeface="Courier"/>
                <a:cs typeface="Courier"/>
              </a:rPr>
              <a:t> size</a:t>
            </a:r>
            <a:r>
              <a:rPr lang="en-US" dirty="0" smtClean="0">
                <a:latin typeface="Courier"/>
                <a:cs typeface="Courier"/>
              </a:rPr>
              <a:t>, message </a:t>
            </a:r>
            <a:r>
              <a:rPr lang="en-US" dirty="0">
                <a:latin typeface="Courier"/>
                <a:cs typeface="Courier"/>
              </a:rPr>
              <a:t>type, process rank to receive from, message tag or id</a:t>
            </a:r>
            <a:r>
              <a:rPr lang="en-US" dirty="0" smtClean="0">
                <a:latin typeface="Courier"/>
                <a:cs typeface="Courier"/>
              </a:rPr>
              <a:t>, MPI_COMM_WORLD</a:t>
            </a:r>
            <a:r>
              <a:rPr lang="en-US" dirty="0">
                <a:latin typeface="Courier"/>
                <a:cs typeface="Courier"/>
              </a:rPr>
              <a:t>, MPI_STATUS_IGNORE)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MPI_CHAR		MPI_LONG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MPI_SHORT		MPI_FLOAT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MPI_INT			MPI_DOUBLE</a:t>
            </a:r>
          </a:p>
          <a:p>
            <a:endParaRPr lang="en-US" dirty="0" smtClean="0"/>
          </a:p>
          <a:p>
            <a:r>
              <a:rPr lang="en-US" dirty="0" smtClean="0"/>
              <a:t>Many other types exist</a:t>
            </a:r>
          </a:p>
          <a:p>
            <a:r>
              <a:rPr lang="en-US" dirty="0" smtClean="0"/>
              <a:t>These types are analogous to C primitive types</a:t>
            </a:r>
          </a:p>
          <a:p>
            <a:r>
              <a:rPr lang="en-US" dirty="0" smtClean="0"/>
              <a:t>See the MPI Reference Manual for more examples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9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MPI_Send</a:t>
            </a:r>
            <a:r>
              <a:rPr lang="en-US" dirty="0" smtClean="0"/>
              <a:t> and </a:t>
            </a:r>
            <a:r>
              <a:rPr lang="en-US" dirty="0" err="1" smtClean="0"/>
              <a:t>MPI_Recv</a:t>
            </a:r>
            <a:r>
              <a:rPr lang="en-US" dirty="0" smtClean="0"/>
              <a:t> are blocking I/O operations.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blocking I/O, when a message is sent, a process waits until it has acknowledgement that the message has been received before it can continue processing.</a:t>
            </a:r>
          </a:p>
          <a:p>
            <a:r>
              <a:rPr lang="en-US" dirty="0" smtClean="0"/>
              <a:t>Similarly, when a message is requested (a receive method/function is called) the program waits until the message has been received before continuing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5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I/O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 Process1                   Process2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+------------+ 1.send </a:t>
            </a:r>
            <a:r>
              <a:rPr lang="en-US" sz="2600" dirty="0" err="1" smtClean="0">
                <a:latin typeface="Courier"/>
                <a:cs typeface="Courier"/>
              </a:rPr>
              <a:t>msg</a:t>
            </a:r>
            <a:r>
              <a:rPr lang="en-US" sz="2600" dirty="0" smtClean="0">
                <a:latin typeface="Courier"/>
                <a:cs typeface="Courier"/>
              </a:rPr>
              <a:t> +------------+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</a:t>
            </a:r>
            <a:r>
              <a:rPr lang="en-US" sz="2600" dirty="0" err="1" smtClean="0">
                <a:latin typeface="Courier"/>
                <a:cs typeface="Courier"/>
              </a:rPr>
              <a:t>MPI_Send</a:t>
            </a:r>
            <a:r>
              <a:rPr lang="en-US" sz="2600" dirty="0" smtClean="0">
                <a:latin typeface="Courier"/>
                <a:cs typeface="Courier"/>
              </a:rPr>
              <a:t>    | --------&gt;  |</a:t>
            </a:r>
            <a:r>
              <a:rPr lang="en-US" sz="2600" dirty="0" err="1" smtClean="0">
                <a:latin typeface="Courier"/>
                <a:cs typeface="Courier"/>
              </a:rPr>
              <a:t>MPI_Recv</a:t>
            </a:r>
            <a:r>
              <a:rPr lang="en-US" sz="2600" dirty="0" smtClean="0">
                <a:latin typeface="Courier"/>
                <a:cs typeface="Courier"/>
              </a:rPr>
              <a:t>   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|wait for 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|            |wait for </a:t>
            </a:r>
            <a:r>
              <a:rPr lang="en-US" sz="2600" dirty="0" err="1" smtClean="0">
                <a:latin typeface="Courier"/>
                <a:cs typeface="Courier"/>
              </a:rPr>
              <a:t>msg</a:t>
            </a:r>
            <a:r>
              <a:rPr lang="en-US" sz="2600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 received| </a:t>
            </a:r>
            <a:r>
              <a:rPr lang="en-US" sz="2600" dirty="0" smtClean="0">
                <a:latin typeface="Courier"/>
                <a:cs typeface="Courier"/>
                <a:sym typeface="Wingdings"/>
              </a:rPr>
              <a:t>&lt;--------  |</a:t>
            </a:r>
            <a:r>
              <a:rPr lang="en-US" sz="2600" dirty="0" err="1" smtClean="0">
                <a:latin typeface="Courier"/>
                <a:cs typeface="Courier"/>
                <a:sym typeface="Wingdings"/>
              </a:rPr>
              <a:t>ack</a:t>
            </a:r>
            <a:r>
              <a:rPr lang="en-US" sz="2600" dirty="0" smtClean="0">
                <a:latin typeface="Courier"/>
                <a:cs typeface="Courier"/>
                <a:sym typeface="Wingdings"/>
              </a:rPr>
              <a:t> receipt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|3b.continue | 2.send 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 |3a.continue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+------------+            +------------+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80773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Try #1 from worksheet 6, and </a:t>
            </a:r>
          </a:p>
          <a:p>
            <a:pPr marL="0" indent="0" algn="ctr">
              <a:buNone/>
            </a:pPr>
            <a:r>
              <a:rPr lang="en-US" sz="8500" dirty="0" smtClean="0"/>
              <a:t>DON’T PANIC!!!</a:t>
            </a:r>
            <a:endParaRPr lang="en-US" sz="8500" dirty="0"/>
          </a:p>
          <a:p>
            <a:r>
              <a:rPr lang="en-US" dirty="0" smtClean="0"/>
              <a:t>Most functional MPI programs can be implemented with only 6 functions: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MPI_Init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MPI_Finalize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MPI_Send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MPI_Recv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MPI_Comm_rank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MPI_Comm_size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5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Send and Receive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is not the only framework in which send and receive operations are used.</a:t>
            </a:r>
          </a:p>
          <a:p>
            <a:r>
              <a:rPr lang="en-US" dirty="0" smtClean="0"/>
              <a:t>Send and receive exist in Java, Android Services, </a:t>
            </a:r>
            <a:r>
              <a:rPr lang="en-US" dirty="0" err="1" smtClean="0"/>
              <a:t>iOS</a:t>
            </a:r>
            <a:r>
              <a:rPr lang="en-US" dirty="0" smtClean="0"/>
              <a:t>, Web Services (i.e. GET and POST), etc.</a:t>
            </a:r>
          </a:p>
          <a:p>
            <a:r>
              <a:rPr lang="en-US" dirty="0" smtClean="0"/>
              <a:t>It is likely that you have used these operations before and that you will use them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31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Message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will investigate commonly used collective message communication patterns.</a:t>
            </a:r>
          </a:p>
          <a:p>
            <a:r>
              <a:rPr lang="en-US" dirty="0" smtClean="0"/>
              <a:t>Collective means that the functions representing these patterns must be called in ALL processes.</a:t>
            </a:r>
          </a:p>
          <a:p>
            <a:r>
              <a:rPr lang="en-US" dirty="0" smtClean="0"/>
              <a:t>These include: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All-to-all</a:t>
            </a:r>
          </a:p>
          <a:p>
            <a:pPr lvl="1"/>
            <a:r>
              <a:rPr lang="en-US" dirty="0" smtClean="0"/>
              <a:t>Scatter</a:t>
            </a:r>
          </a:p>
          <a:p>
            <a:pPr lvl="1"/>
            <a:r>
              <a:rPr lang="en-US" dirty="0" smtClean="0"/>
              <a:t>Gather</a:t>
            </a:r>
          </a:p>
          <a:p>
            <a:pPr lvl="1"/>
            <a:r>
              <a:rPr lang="en-US" dirty="0" smtClean="0"/>
              <a:t>Scan</a:t>
            </a:r>
          </a:p>
          <a:p>
            <a:pPr lvl="1"/>
            <a:r>
              <a:rPr lang="en-US" dirty="0" smtClean="0"/>
              <a:t>And more</a:t>
            </a:r>
          </a:p>
          <a:p>
            <a:r>
              <a:rPr lang="en-US" dirty="0" smtClean="0"/>
              <a:t>Communication patterns on simple interconnect networks will also be covered for linear arrays, meshes, and </a:t>
            </a:r>
            <a:r>
              <a:rPr lang="en-US" dirty="0" err="1" smtClean="0"/>
              <a:t>hypercubes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98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to All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identical data from one process to all other processes or a subset thereof.</a:t>
            </a:r>
          </a:p>
          <a:p>
            <a:r>
              <a:rPr lang="en-US" dirty="0" smtClean="0"/>
              <a:t>Initially the root process only has the data (size m)</a:t>
            </a:r>
          </a:p>
          <a:p>
            <a:r>
              <a:rPr lang="en-US" dirty="0" smtClean="0"/>
              <a:t>After completing the operation, there are p copies of the data where p is the number of processes to which the data was broadcast</a:t>
            </a:r>
          </a:p>
          <a:p>
            <a:r>
              <a:rPr lang="en-US" dirty="0" smtClean="0"/>
              <a:t>Implemented by </a:t>
            </a:r>
            <a:r>
              <a:rPr lang="en-US" dirty="0" err="1" smtClean="0">
                <a:latin typeface="Courier"/>
                <a:cs typeface="Courier"/>
              </a:rPr>
              <a:t>MPI_Bcast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7471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reviewed the Scan pattern</a:t>
            </a:r>
          </a:p>
          <a:p>
            <a:r>
              <a:rPr lang="en-US" dirty="0" smtClean="0"/>
              <a:t>We will continue with </a:t>
            </a:r>
            <a:r>
              <a:rPr lang="en-US" dirty="0" err="1" smtClean="0"/>
              <a:t>OpenMP</a:t>
            </a:r>
            <a:r>
              <a:rPr lang="en-US" dirty="0" smtClean="0"/>
              <a:t> scheduling operations later in the course.</a:t>
            </a:r>
          </a:p>
          <a:p>
            <a:r>
              <a:rPr lang="en-US" dirty="0" smtClean="0"/>
              <a:t>For now, we are going to move on to MPI so we can make use of multi-process 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1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All-to-One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of p processes starts with a buffer B of size m</a:t>
            </a:r>
          </a:p>
          <a:p>
            <a:r>
              <a:rPr lang="en-US" dirty="0" smtClean="0"/>
              <a:t>Data from all processes is combined using an associative operator such as +, *, min, max, etc.</a:t>
            </a:r>
          </a:p>
          <a:p>
            <a:r>
              <a:rPr lang="en-US" dirty="0" smtClean="0"/>
              <a:t>Data is accumulated at a single process into one buffer </a:t>
            </a:r>
            <a:r>
              <a:rPr lang="en-US" dirty="0" err="1" smtClean="0"/>
              <a:t>B_reduce</a:t>
            </a:r>
            <a:r>
              <a:rPr lang="en-US" dirty="0" smtClean="0"/>
              <a:t> of size m</a:t>
            </a:r>
          </a:p>
          <a:p>
            <a:r>
              <a:rPr lang="en-US" dirty="0" smtClean="0"/>
              <a:t>Data element </a:t>
            </a:r>
            <a:r>
              <a:rPr lang="en-US" dirty="0" err="1" smtClean="0"/>
              <a:t>i</a:t>
            </a:r>
            <a:r>
              <a:rPr lang="en-US" dirty="0" smtClean="0"/>
              <a:t> of </a:t>
            </a:r>
            <a:r>
              <a:rPr lang="en-US" dirty="0" err="1" smtClean="0"/>
              <a:t>B_reduce</a:t>
            </a:r>
            <a:r>
              <a:rPr lang="en-US" dirty="0" smtClean="0"/>
              <a:t> is the sum, product, minimum, maximum, etc., of all of the </a:t>
            </a:r>
            <a:r>
              <a:rPr lang="en-US" dirty="0" err="1" smtClean="0"/>
              <a:t>ith</a:t>
            </a:r>
            <a:r>
              <a:rPr lang="en-US" dirty="0" smtClean="0"/>
              <a:t> elements of each original buffer B.</a:t>
            </a:r>
          </a:p>
          <a:p>
            <a:r>
              <a:rPr lang="en-US" dirty="0" smtClean="0"/>
              <a:t>This reduction is implemented by </a:t>
            </a:r>
            <a:r>
              <a:rPr lang="en-US" dirty="0" err="1" smtClean="0"/>
              <a:t>MPI_Reduce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66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 a ring or linear array, the naïve way to send dat</a:t>
            </a:r>
            <a:r>
              <a:rPr lang="en-US" dirty="0" smtClean="0"/>
              <a:t>a is to send p – 1 messages from the source to the other p – 1 processes.</a:t>
            </a:r>
            <a:endParaRPr lang="en-US" dirty="0" smtClean="0"/>
          </a:p>
          <a:p>
            <a:r>
              <a:rPr lang="en-US" dirty="0" smtClean="0"/>
              <a:t>After the first message is sent, recursive doubling can be used to send the message to two processes.</a:t>
            </a:r>
          </a:p>
          <a:p>
            <a:r>
              <a:rPr lang="en-US" dirty="0" smtClean="0"/>
              <a:t>That is, the message can be sent from both the original source and the first destination to two additional processes.</a:t>
            </a:r>
          </a:p>
          <a:p>
            <a:r>
              <a:rPr lang="en-US" dirty="0" smtClean="0"/>
              <a:t>This algorithm can be repeated to reduce the number of steps required to broadcast to log(p)</a:t>
            </a:r>
          </a:p>
          <a:p>
            <a:r>
              <a:rPr lang="en-US" dirty="0" smtClean="0"/>
              <a:t>Note that on a linear array, the initial message must be sent to the farthest node, thereafter the distances are halved.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21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Communication on a mesh can be regarded as a extension of the linear array.</a:t>
            </a:r>
          </a:p>
          <a:p>
            <a:r>
              <a:rPr lang="en-US" dirty="0" smtClean="0"/>
              <a:t>A 2d mesh of p nodes consists of </a:t>
            </a:r>
            <a:r>
              <a:rPr lang="en-US" dirty="0" err="1" smtClean="0"/>
              <a:t>sqrt</a:t>
            </a:r>
            <a:r>
              <a:rPr lang="en-US" dirty="0" smtClean="0"/>
              <a:t>(p) linear arrays.</a:t>
            </a:r>
          </a:p>
          <a:p>
            <a:r>
              <a:rPr lang="en-US" dirty="0" smtClean="0"/>
              <a:t>Therefore, the first </a:t>
            </a:r>
            <a:r>
              <a:rPr lang="en-US" dirty="0" err="1" smtClean="0"/>
              <a:t>sqrt</a:t>
            </a:r>
            <a:r>
              <a:rPr lang="en-US" dirty="0" smtClean="0"/>
              <a:t>(p-1) messages can be sent from the root to those </a:t>
            </a:r>
            <a:r>
              <a:rPr lang="en-US" dirty="0" err="1" smtClean="0"/>
              <a:t>sqrt</a:t>
            </a:r>
            <a:r>
              <a:rPr lang="en-US" dirty="0" smtClean="0"/>
              <a:t>(p-1) </a:t>
            </a:r>
            <a:r>
              <a:rPr lang="en-US" dirty="0" smtClean="0"/>
              <a:t>nodes in the linear array.</a:t>
            </a:r>
          </a:p>
          <a:p>
            <a:r>
              <a:rPr lang="en-US" dirty="0" smtClean="0"/>
              <a:t>From there, messages may be sent in parallel to the remaining </a:t>
            </a:r>
            <a:r>
              <a:rPr lang="en-US" dirty="0" err="1" smtClean="0"/>
              <a:t>sqrt</a:t>
            </a:r>
            <a:r>
              <a:rPr lang="en-US" dirty="0" smtClean="0"/>
              <a:t>(p-1) linear arrays.</a:t>
            </a:r>
          </a:p>
          <a:p>
            <a:r>
              <a:rPr lang="en-US" dirty="0" smtClean="0"/>
              <a:t>A similar process can be carried out with a hypercube of size 2^d as it can be modeled as a d-dimensional mesh with 2 nodes per dimension.</a:t>
            </a:r>
          </a:p>
          <a:p>
            <a:r>
              <a:rPr lang="en-US" dirty="0" smtClean="0"/>
              <a:t>Therefore, on a hypercube, a broadcast may be carried out in d 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77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Hypercube Broadcast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one_to_all_bc</a:t>
            </a:r>
            <a:r>
              <a:rPr lang="en-US" dirty="0" smtClean="0">
                <a:latin typeface="Courier"/>
                <a:cs typeface="Courier"/>
              </a:rPr>
              <a:t>(d, 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, X)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m</a:t>
            </a:r>
            <a:r>
              <a:rPr lang="en-US" dirty="0" smtClean="0">
                <a:latin typeface="Courier"/>
                <a:cs typeface="Courier"/>
              </a:rPr>
              <a:t>ask = 2^d – 1         //Set d bits of mask to 1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d – 1 to 0     //Start loop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mask = mask XOR 2^i  //Set bit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of mask to 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if(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 AND mask == 0) //If lower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bits of 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 are 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if(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 AND 2^i == 0)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dest</a:t>
            </a:r>
            <a:r>
              <a:rPr lang="en-US" dirty="0" smtClean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 XOR 2^i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send X to </a:t>
            </a:r>
            <a:r>
              <a:rPr lang="en-US" dirty="0" err="1" smtClean="0">
                <a:latin typeface="Courier"/>
                <a:cs typeface="Courier"/>
              </a:rPr>
              <a:t>dest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else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source = </a:t>
            </a:r>
            <a:r>
              <a:rPr lang="en-US" dirty="0" err="1" smtClean="0">
                <a:latin typeface="Courier"/>
                <a:cs typeface="Courier"/>
              </a:rPr>
              <a:t>my_id</a:t>
            </a:r>
            <a:r>
              <a:rPr lang="en-US" dirty="0" smtClean="0">
                <a:latin typeface="Courier"/>
                <a:cs typeface="Courier"/>
              </a:rPr>
              <a:t> XOR 2^i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recv</a:t>
            </a:r>
            <a:r>
              <a:rPr lang="en-US" dirty="0" smtClean="0">
                <a:latin typeface="Courier"/>
                <a:cs typeface="Courier"/>
              </a:rPr>
              <a:t> X from source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endif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endif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endfor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4091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All-to-All Broadcast and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an All-to-all Broadcast every process out of p processes simultaneously initiates a a broadcast.</a:t>
            </a:r>
          </a:p>
          <a:p>
            <a:r>
              <a:rPr lang="en-US" dirty="0" smtClean="0"/>
              <a:t>Each process sends the same message of size m to every other process, but different processes may broadcast different messages.</a:t>
            </a:r>
          </a:p>
          <a:p>
            <a:r>
              <a:rPr lang="en-US" dirty="0" smtClean="0"/>
              <a:t>This is useful in matrix multiplication and matrix-vector multiplication.</a:t>
            </a:r>
          </a:p>
          <a:p>
            <a:r>
              <a:rPr lang="en-US" dirty="0" smtClean="0"/>
              <a:t>Naïve implementations may take p times as long as the one-to-all broadcast.</a:t>
            </a:r>
          </a:p>
          <a:p>
            <a:r>
              <a:rPr lang="en-US" dirty="0" smtClean="0"/>
              <a:t>It is possible to implement the all-to-all algorithm in such a manner to take advantage of the interconnect network so all messages traversing the same path at the same time are concatenated.</a:t>
            </a:r>
          </a:p>
          <a:p>
            <a:r>
              <a:rPr lang="en-US" dirty="0" smtClean="0"/>
              <a:t>The dual operation of such a broadcast is an all-to-all reduction in which every node is the destination of an all-to-one reduction</a:t>
            </a:r>
          </a:p>
          <a:p>
            <a:r>
              <a:rPr lang="en-US" dirty="0" smtClean="0"/>
              <a:t>These operations are implemented via the </a:t>
            </a:r>
            <a:r>
              <a:rPr lang="en-US" dirty="0" err="1" smtClean="0"/>
              <a:t>MPI_Allgather</a:t>
            </a:r>
            <a:r>
              <a:rPr lang="en-US" dirty="0" smtClean="0"/>
              <a:t> (All-to-all broadcast) and </a:t>
            </a:r>
            <a:r>
              <a:rPr lang="en-US" dirty="0" err="1" smtClean="0"/>
              <a:t>MPI_Reduce_scatter</a:t>
            </a:r>
            <a:r>
              <a:rPr lang="en-US" dirty="0" smtClean="0"/>
              <a:t> (All-to-all reduction) operations.</a:t>
            </a:r>
          </a:p>
        </p:txBody>
      </p:sp>
    </p:spTree>
    <p:extLst>
      <p:ext uri="{BB962C8B-B14F-4D97-AF65-F5344CB8AC3E}">
        <p14:creationId xmlns:p14="http://schemas.microsoft.com/office/powerpoint/2010/main" val="1212701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All to All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Consider a ring topology.</a:t>
            </a:r>
          </a:p>
          <a:p>
            <a:r>
              <a:rPr lang="en-US" dirty="0" smtClean="0"/>
              <a:t>All links can be kept busy until the all-to-all broadcast is complete.</a:t>
            </a:r>
          </a:p>
          <a:p>
            <a:r>
              <a:rPr lang="en-US" dirty="0" smtClean="0"/>
              <a:t>An algorithm for such a broadcast follows below.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all_to_all_ring_bc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myId,myMsg</a:t>
            </a:r>
            <a:r>
              <a:rPr lang="en-US" dirty="0" smtClean="0">
                <a:latin typeface="Courier"/>
                <a:cs typeface="Courier"/>
              </a:rPr>
              <a:t>, p, result)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left = (myId-1) % p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r</a:t>
            </a:r>
            <a:r>
              <a:rPr lang="en-US" dirty="0" smtClean="0">
                <a:latin typeface="Courier"/>
                <a:cs typeface="Courier"/>
              </a:rPr>
              <a:t>ight = (myId+1) % p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Result = </a:t>
            </a:r>
            <a:r>
              <a:rPr lang="en-US" dirty="0" err="1" smtClean="0">
                <a:latin typeface="Courier"/>
                <a:cs typeface="Courier"/>
              </a:rPr>
              <a:t>myMsg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 = result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 smtClean="0">
                <a:latin typeface="Courier"/>
                <a:cs typeface="Courier"/>
              </a:rPr>
              <a:t>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1 to p-1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send </a:t>
            </a: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 to right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recv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 from left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result = </a:t>
            </a:r>
            <a:r>
              <a:rPr lang="en-US" dirty="0" err="1" smtClean="0">
                <a:latin typeface="Courier"/>
                <a:cs typeface="Courier"/>
              </a:rPr>
              <a:t>concat</a:t>
            </a:r>
            <a:r>
              <a:rPr lang="en-US" dirty="0" smtClean="0">
                <a:latin typeface="Courier"/>
                <a:cs typeface="Courier"/>
              </a:rPr>
              <a:t>(result, </a:t>
            </a: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endfor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00894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All to One Reduce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All_to_all_ring_reduce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myId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myMsg</a:t>
            </a:r>
            <a:r>
              <a:rPr lang="en-US" dirty="0" smtClean="0">
                <a:latin typeface="Courier"/>
                <a:cs typeface="Courier"/>
              </a:rPr>
              <a:t>, p, result)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left = (myId-1)%p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right = (myId+1)%p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recvVal</a:t>
            </a:r>
            <a:r>
              <a:rPr lang="en-US" dirty="0" smtClean="0">
                <a:latin typeface="Courier"/>
                <a:cs typeface="Courier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= 1 to p-1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j = (</a:t>
            </a:r>
            <a:r>
              <a:rPr lang="en-US" dirty="0" err="1" smtClean="0">
                <a:latin typeface="Courier"/>
                <a:cs typeface="Courier"/>
              </a:rPr>
              <a:t>myId</a:t>
            </a:r>
            <a:r>
              <a:rPr lang="en-US" dirty="0" smtClean="0">
                <a:latin typeface="Courier"/>
                <a:cs typeface="Courier"/>
              </a:rPr>
              <a:t> + 1) % p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temp = </a:t>
            </a:r>
            <a:r>
              <a:rPr lang="en-US" dirty="0" err="1" smtClean="0">
                <a:latin typeface="Courier"/>
                <a:cs typeface="Courier"/>
              </a:rPr>
              <a:t>myMsg</a:t>
            </a:r>
            <a:r>
              <a:rPr lang="en-US" dirty="0" smtClean="0">
                <a:latin typeface="Courier"/>
                <a:cs typeface="Courier"/>
              </a:rPr>
              <a:t>[j] + </a:t>
            </a:r>
            <a:r>
              <a:rPr lang="en-US" dirty="0" err="1" smtClean="0">
                <a:latin typeface="Courier"/>
                <a:cs typeface="Courier"/>
              </a:rPr>
              <a:t>recvVal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send temp to left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recv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recvVal</a:t>
            </a:r>
            <a:r>
              <a:rPr lang="en-US" dirty="0" smtClean="0">
                <a:latin typeface="Courier"/>
                <a:cs typeface="Courier"/>
              </a:rPr>
              <a:t> from right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endfor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result = </a:t>
            </a:r>
            <a:r>
              <a:rPr lang="en-US" dirty="0" err="1" smtClean="0">
                <a:latin typeface="Courier"/>
                <a:cs typeface="Courier"/>
              </a:rPr>
              <a:t>myMsg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myId</a:t>
            </a:r>
            <a:r>
              <a:rPr lang="en-US" dirty="0" smtClean="0">
                <a:latin typeface="Courier"/>
                <a:cs typeface="Courier"/>
              </a:rPr>
              <a:t>] + </a:t>
            </a:r>
            <a:r>
              <a:rPr lang="en-US" dirty="0" err="1" smtClean="0">
                <a:latin typeface="Courier"/>
                <a:cs typeface="Courier"/>
              </a:rPr>
              <a:t>recvVal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83060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Mesh and Hypercube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Mesh and Hypercube implementations can be constructed by expanding upon the linear array and ring algorithms, to carry these out in two steps.</a:t>
            </a:r>
          </a:p>
          <a:p>
            <a:r>
              <a:rPr lang="en-US" dirty="0" smtClean="0"/>
              <a:t>The hypercube algorithm is a generalization of the mesh algorithm to log(p) dimensions.</a:t>
            </a:r>
          </a:p>
          <a:p>
            <a:r>
              <a:rPr lang="en-US" dirty="0" smtClean="0"/>
              <a:t>It is important to realize that such implementations are used to take advantage of the existing interconnect networks on large scale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98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and Gather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Scatter and gather are personalized operations.</a:t>
            </a:r>
          </a:p>
          <a:p>
            <a:r>
              <a:rPr lang="en-US" dirty="0" smtClean="0"/>
              <a:t>Scatter – single node sends a unique message of size m to every other node.</a:t>
            </a:r>
          </a:p>
          <a:p>
            <a:r>
              <a:rPr lang="en-US" dirty="0" smtClean="0"/>
              <a:t>One to many personalized communication</a:t>
            </a:r>
          </a:p>
          <a:p>
            <a:r>
              <a:rPr lang="en-US" dirty="0" smtClean="0"/>
              <a:t>Gather – a single node collects unique messages from each node</a:t>
            </a:r>
          </a:p>
          <a:p>
            <a:r>
              <a:rPr lang="en-US" dirty="0" smtClean="0"/>
              <a:t>Implemented using </a:t>
            </a:r>
            <a:r>
              <a:rPr lang="en-US" dirty="0" err="1" smtClean="0"/>
              <a:t>MPI_Scatter</a:t>
            </a:r>
            <a:r>
              <a:rPr lang="en-US" dirty="0" smtClean="0"/>
              <a:t> and </a:t>
            </a:r>
            <a:r>
              <a:rPr lang="en-US" dirty="0" err="1" smtClean="0"/>
              <a:t>MPI_Gather</a:t>
            </a:r>
            <a:r>
              <a:rPr lang="en-US" dirty="0" smtClean="0"/>
              <a:t>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13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to All – </a:t>
            </a:r>
            <a:r>
              <a:rPr lang="en-US" dirty="0" err="1" smtClean="0">
                <a:latin typeface="Courier"/>
                <a:cs typeface="Courier"/>
              </a:rPr>
              <a:t>MPI_Bcast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All-to-one – </a:t>
            </a:r>
            <a:r>
              <a:rPr lang="en-US" dirty="0" err="1" smtClean="0">
                <a:latin typeface="Courier"/>
                <a:cs typeface="Courier"/>
              </a:rPr>
              <a:t>MPI_Reduce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All-to-all Broadcast – </a:t>
            </a:r>
            <a:r>
              <a:rPr lang="en-US" dirty="0" err="1" smtClean="0">
                <a:latin typeface="Courier"/>
                <a:cs typeface="Courier"/>
              </a:rPr>
              <a:t>MPI_Allgather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All-to-all Reduction – </a:t>
            </a:r>
            <a:r>
              <a:rPr lang="en-US" dirty="0" err="1" smtClean="0">
                <a:latin typeface="Courier"/>
                <a:cs typeface="Courier"/>
              </a:rPr>
              <a:t>MPI_Reduce_scatter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All-reduce – </a:t>
            </a:r>
            <a:r>
              <a:rPr lang="en-US" dirty="0" err="1" smtClean="0">
                <a:latin typeface="Courier"/>
                <a:cs typeface="Courier"/>
              </a:rPr>
              <a:t>MPI_Allreduce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Gather – </a:t>
            </a:r>
            <a:r>
              <a:rPr lang="en-US" dirty="0" err="1" smtClean="0">
                <a:latin typeface="Courier"/>
                <a:cs typeface="Courier"/>
              </a:rPr>
              <a:t>MPI_Gather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MPI_Gather</a:t>
            </a:r>
            <a:r>
              <a:rPr lang="en-US" dirty="0" err="1">
                <a:latin typeface="Courier"/>
                <a:cs typeface="Courier"/>
              </a:rPr>
              <a:t>v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Scatter – </a:t>
            </a:r>
            <a:r>
              <a:rPr lang="en-US" dirty="0" err="1" smtClean="0">
                <a:latin typeface="Courier"/>
                <a:cs typeface="Courier"/>
              </a:rPr>
              <a:t>MPI_Scatter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MPI_Scatterv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All-to-all personalized – </a:t>
            </a:r>
            <a:r>
              <a:rPr lang="en-US" dirty="0" err="1" smtClean="0">
                <a:latin typeface="Courier"/>
                <a:cs typeface="Courier"/>
              </a:rPr>
              <a:t>MPI_Alltoall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Scan – </a:t>
            </a:r>
            <a:r>
              <a:rPr lang="en-US" dirty="0" err="1" smtClean="0">
                <a:latin typeface="Courier"/>
                <a:cs typeface="Courier"/>
              </a:rPr>
              <a:t>MPI_Scan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8897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Often communication between processes is necessary.</a:t>
            </a:r>
          </a:p>
          <a:p>
            <a:r>
              <a:rPr lang="en-US" dirty="0" smtClean="0"/>
              <a:t>Communication may occur sporadically from one process to another.</a:t>
            </a:r>
          </a:p>
          <a:p>
            <a:r>
              <a:rPr lang="en-US" dirty="0" smtClean="0"/>
              <a:t>It may also occur in well defined patterns some of which are used collectively (by all processes).</a:t>
            </a:r>
          </a:p>
          <a:p>
            <a:r>
              <a:rPr lang="en-US" dirty="0" smtClean="0"/>
              <a:t>Collective patterns are frequently used in parallel algorithms.</a:t>
            </a:r>
          </a:p>
        </p:txBody>
      </p:sp>
    </p:spTree>
    <p:extLst>
      <p:ext uri="{BB962C8B-B14F-4D97-AF65-F5344CB8AC3E}">
        <p14:creationId xmlns:p14="http://schemas.microsoft.com/office/powerpoint/2010/main" val="1281555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Time: All-to-All Personalized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exchange</a:t>
            </a:r>
          </a:p>
          <a:p>
            <a:r>
              <a:rPr lang="en-US" dirty="0" smtClean="0"/>
              <a:t>Used in FFT, matrix transpose, sample sort, and parallel DB join operations</a:t>
            </a:r>
          </a:p>
          <a:p>
            <a:r>
              <a:rPr lang="en-US" dirty="0" smtClean="0"/>
              <a:t>Different algorithms exist for:</a:t>
            </a:r>
          </a:p>
          <a:p>
            <a:pPr lvl="1"/>
            <a:r>
              <a:rPr lang="en-US" dirty="0" smtClean="0"/>
              <a:t>Linear Array</a:t>
            </a:r>
          </a:p>
          <a:p>
            <a:pPr lvl="1"/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Hypercube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and Receive (Abstract operations)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 to point (i.e. process to process) communication occurs as send and receive operations.</a:t>
            </a:r>
          </a:p>
          <a:p>
            <a:r>
              <a:rPr lang="en-US" b="1" dirty="0"/>
              <a:t>s</a:t>
            </a:r>
            <a:r>
              <a:rPr lang="en-US" b="1" dirty="0" smtClean="0"/>
              <a:t>end</a:t>
            </a:r>
            <a:r>
              <a:rPr lang="en-US" dirty="0" smtClean="0"/>
              <a:t> – send data from this process with to a process identified by rank.</a:t>
            </a:r>
          </a:p>
          <a:p>
            <a:pPr lvl="1"/>
            <a:r>
              <a:rPr lang="en-US" dirty="0" smtClean="0"/>
              <a:t>Example: send(</a:t>
            </a:r>
            <a:r>
              <a:rPr lang="en-US" dirty="0" err="1" smtClean="0"/>
              <a:t>myMessage</a:t>
            </a:r>
            <a:r>
              <a:rPr lang="en-US" dirty="0" smtClean="0"/>
              <a:t>, rank)</a:t>
            </a:r>
          </a:p>
          <a:p>
            <a:r>
              <a:rPr lang="en-US" b="1" dirty="0"/>
              <a:t>r</a:t>
            </a:r>
            <a:r>
              <a:rPr lang="en-US" b="1" dirty="0" smtClean="0"/>
              <a:t>eceive</a:t>
            </a:r>
            <a:r>
              <a:rPr lang="en-US" dirty="0" smtClean="0"/>
              <a:t> – receive data in this process from the process with identifier rank.</a:t>
            </a:r>
          </a:p>
          <a:p>
            <a:pPr lvl="1"/>
            <a:r>
              <a:rPr lang="en-US" dirty="0" smtClean="0"/>
              <a:t>Example: receive(</a:t>
            </a:r>
            <a:r>
              <a:rPr lang="en-US" dirty="0" err="1" smtClean="0"/>
              <a:t>receivedMessage</a:t>
            </a:r>
            <a:r>
              <a:rPr lang="en-US" dirty="0" smtClean="0"/>
              <a:t>, rank)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0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and receive are implemented concretely in MPI using the </a:t>
            </a:r>
            <a:r>
              <a:rPr lang="en-US" dirty="0" err="1" smtClean="0"/>
              <a:t>MPI_Send</a:t>
            </a:r>
            <a:r>
              <a:rPr lang="en-US" dirty="0" smtClean="0"/>
              <a:t> and </a:t>
            </a:r>
            <a:r>
              <a:rPr lang="en-US" dirty="0" err="1" smtClean="0"/>
              <a:t>MPI_Recv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MPI </a:t>
            </a:r>
            <a:r>
              <a:rPr lang="en-US" dirty="0" smtClean="0"/>
              <a:t>- the message passing interface allows for communication (IPC) between running processes, even those using the same source code.</a:t>
            </a:r>
          </a:p>
        </p:txBody>
      </p:sp>
    </p:spTree>
    <p:extLst>
      <p:ext uri="{BB962C8B-B14F-4D97-AF65-F5344CB8AC3E}">
        <p14:creationId xmlns:p14="http://schemas.microsoft.com/office/powerpoint/2010/main" val="129261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Processes use MPI by using </a:t>
            </a:r>
            <a:r>
              <a:rPr lang="en-US" dirty="0" smtClean="0">
                <a:latin typeface="Courier"/>
                <a:cs typeface="Courier"/>
              </a:rPr>
              <a:t>#include "</a:t>
            </a:r>
            <a:r>
              <a:rPr lang="en-US" dirty="0" err="1" smtClean="0">
                <a:latin typeface="Courier"/>
                <a:cs typeface="Courier"/>
              </a:rPr>
              <a:t>mpi.h</a:t>
            </a:r>
            <a:r>
              <a:rPr lang="en-US" dirty="0" smtClean="0">
                <a:latin typeface="Courier"/>
                <a:cs typeface="Courier"/>
              </a:rPr>
              <a:t>"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mpi.h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r>
              <a:rPr lang="en-US" dirty="0" smtClean="0"/>
              <a:t> depending upon the system and MPI stack.</a:t>
            </a:r>
          </a:p>
          <a:p>
            <a:r>
              <a:rPr lang="en-US" dirty="0" smtClean="0"/>
              <a:t>MPI is started in a program using: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MPI_Init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&amp;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and ended with: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MPI_Finalize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These function almost like curly brackets to start and end the </a:t>
            </a:r>
            <a:r>
              <a:rPr lang="en-US" dirty="0" smtClean="0"/>
              <a:t>parallel portion of the program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MPI on </a:t>
            </a:r>
            <a:r>
              <a:rPr lang="en-US" dirty="0" err="1" smtClean="0"/>
              <a:t>LittleFe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9144000" cy="50846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between the </a:t>
            </a:r>
            <a:r>
              <a:rPr lang="en-US" dirty="0" err="1" smtClean="0">
                <a:latin typeface="Courier"/>
                <a:cs typeface="Courier"/>
              </a:rPr>
              <a:t>MPI_Init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MPI_Finalize</a:t>
            </a:r>
            <a:r>
              <a:rPr lang="en-US" dirty="0" smtClean="0"/>
              <a:t> statements runs in as many processes that are requested by "</a:t>
            </a:r>
            <a:r>
              <a:rPr lang="en-US" dirty="0" err="1" smtClean="0">
                <a:latin typeface="Courier"/>
                <a:cs typeface="Courier"/>
              </a:rPr>
              <a:t>mpirun</a:t>
            </a:r>
            <a:r>
              <a:rPr lang="en-US" dirty="0" smtClean="0"/>
              <a:t>" at the command line.</a:t>
            </a:r>
          </a:p>
          <a:p>
            <a:r>
              <a:rPr lang="en-US" dirty="0" smtClean="0"/>
              <a:t>For example, on </a:t>
            </a:r>
            <a:r>
              <a:rPr lang="en-US" dirty="0" err="1" smtClean="0">
                <a:latin typeface="Courier"/>
                <a:cs typeface="Courier"/>
              </a:rPr>
              <a:t>littlefe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mpirun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np</a:t>
            </a:r>
            <a:r>
              <a:rPr lang="en-US" dirty="0" smtClean="0">
                <a:latin typeface="Courier"/>
                <a:cs typeface="Courier"/>
              </a:rPr>
              <a:t> 12 -</a:t>
            </a:r>
            <a:r>
              <a:rPr lang="en-US" dirty="0" err="1" smtClean="0">
                <a:latin typeface="Courier"/>
                <a:cs typeface="Courier"/>
              </a:rPr>
              <a:t>machinefile</a:t>
            </a:r>
            <a:r>
              <a:rPr lang="en-US" dirty="0" smtClean="0">
                <a:latin typeface="Courier"/>
                <a:cs typeface="Courier"/>
              </a:rPr>
              <a:t> machines-</a:t>
            </a:r>
            <a:r>
              <a:rPr lang="en-US" dirty="0" err="1" smtClean="0">
                <a:latin typeface="Courier"/>
                <a:cs typeface="Courier"/>
              </a:rPr>
              <a:t>openmpi</a:t>
            </a:r>
            <a:r>
              <a:rPr lang="en-US" dirty="0" smtClean="0">
                <a:latin typeface="Courier"/>
                <a:cs typeface="Courier"/>
              </a:rPr>
              <a:t> prog1.exe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Runs 12 processes using the executable code from </a:t>
            </a:r>
            <a:r>
              <a:rPr lang="en-US" dirty="0" smtClean="0">
                <a:latin typeface="Courier"/>
                <a:cs typeface="Courier"/>
              </a:rPr>
              <a:t>prog1.exe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4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1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running MPI Hello World on LittleFe1 or LittleFe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6571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MPI on Stampede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Stampede, one specifies the number of tasks in a batch script using the –n operator.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#SBATCH -n 32</a:t>
            </a:r>
          </a:p>
          <a:p>
            <a:pPr lvl="1"/>
            <a:r>
              <a:rPr lang="en-US" dirty="0" smtClean="0"/>
              <a:t>Specifies to use 32 tasks (MPI Processes, one per CPU core)</a:t>
            </a:r>
          </a:p>
          <a:p>
            <a:r>
              <a:rPr lang="en-US" dirty="0" smtClean="0"/>
              <a:t>After all options have been specified, an MPI program is started in the script using </a:t>
            </a:r>
            <a:r>
              <a:rPr lang="en-US" dirty="0" err="1" smtClean="0">
                <a:latin typeface="Courier"/>
                <a:cs typeface="Courier"/>
              </a:rPr>
              <a:t>ibrun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brun</a:t>
            </a:r>
            <a:r>
              <a:rPr lang="en-US" dirty="0" smtClean="0">
                <a:latin typeface="Courier"/>
                <a:cs typeface="Courier"/>
              </a:rPr>
              <a:t> prog1.exe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6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2063</Words>
  <Application>Microsoft Macintosh PowerPoint</Application>
  <PresentationFormat>On-screen Show (4:3)</PresentationFormat>
  <Paragraphs>210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Parallel Programming – Process-Based Communication Operations</vt:lpstr>
      <vt:lpstr>Last time</vt:lpstr>
      <vt:lpstr>Interprocess Communication</vt:lpstr>
      <vt:lpstr>Send and Receive (Abstract operations)</vt:lpstr>
      <vt:lpstr>MPI Message Passing</vt:lpstr>
      <vt:lpstr>Using MPI</vt:lpstr>
      <vt:lpstr>Using MPI on LittleFe</vt:lpstr>
      <vt:lpstr>Try running MPI Hello World on LittleFe1 or LittleFe2</vt:lpstr>
      <vt:lpstr>Using MPI on Stampede</vt:lpstr>
      <vt:lpstr>Identifying Processes in MPI</vt:lpstr>
      <vt:lpstr>MPI Message Passing</vt:lpstr>
      <vt:lpstr>Sending and Receiving Messages</vt:lpstr>
      <vt:lpstr>MPI Types</vt:lpstr>
      <vt:lpstr>Blocking I/O</vt:lpstr>
      <vt:lpstr>Blocking I/O Example</vt:lpstr>
      <vt:lpstr>Before we continue…</vt:lpstr>
      <vt:lpstr>Why are Send and Receive Important?</vt:lpstr>
      <vt:lpstr>Collective Message Patterns</vt:lpstr>
      <vt:lpstr>One to All Broadcast</vt:lpstr>
      <vt:lpstr>All-to-One Reduction</vt:lpstr>
      <vt:lpstr>Broadcasting</vt:lpstr>
      <vt:lpstr>Mesh</vt:lpstr>
      <vt:lpstr>Hypercube Broadcast Algorithm</vt:lpstr>
      <vt:lpstr>All-to-All Broadcast and Reduction</vt:lpstr>
      <vt:lpstr>Ring All to All Broadcast</vt:lpstr>
      <vt:lpstr>Ring All to One Reduce Algorithm</vt:lpstr>
      <vt:lpstr>Mesh and Hypercube Implementations</vt:lpstr>
      <vt:lpstr>Scatter and Gather</vt:lpstr>
      <vt:lpstr>MPI Operations</vt:lpstr>
      <vt:lpstr>Next Time: All-to-All Personalized 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– Communication Operations</dc:title>
  <dc:creator>David</dc:creator>
  <cp:lastModifiedBy>David</cp:lastModifiedBy>
  <cp:revision>18</cp:revision>
  <dcterms:created xsi:type="dcterms:W3CDTF">2015-02-05T02:21:09Z</dcterms:created>
  <dcterms:modified xsi:type="dcterms:W3CDTF">2015-02-05T14:01:00Z</dcterms:modified>
</cp:coreProperties>
</file>