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2" saveSubsetFonts="1" autoCompressPictures="0">
  <p:sldMasterIdLst>
    <p:sldMasterId id="2147483889" r:id="rId1"/>
  </p:sldMasterIdLst>
  <p:notesMasterIdLst>
    <p:notesMasterId r:id="rId14"/>
  </p:notesMasterIdLst>
  <p:handoutMasterIdLst>
    <p:handoutMasterId r:id="rId15"/>
  </p:handoutMasterIdLst>
  <p:sldIdLst>
    <p:sldId id="267" r:id="rId2"/>
    <p:sldId id="273" r:id="rId3"/>
    <p:sldId id="274" r:id="rId4"/>
    <p:sldId id="275" r:id="rId5"/>
    <p:sldId id="276" r:id="rId6"/>
    <p:sldId id="277" r:id="rId7"/>
    <p:sldId id="261" r:id="rId8"/>
    <p:sldId id="257" r:id="rId9"/>
    <p:sldId id="280" r:id="rId10"/>
    <p:sldId id="281" r:id="rId11"/>
    <p:sldId id="282" r:id="rId12"/>
    <p:sldId id="283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57" d="100"/>
          <a:sy n="57" d="100"/>
        </p:scale>
        <p:origin x="360" y="60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CE9DD0-2B57-9141-B323-AC373D623CE4}" type="datetimeFigureOut">
              <a:rPr lang="en-US" smtClean="0"/>
              <a:t>11/5/2014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11DC6E-706A-6D44-9191-BCEE71B0B5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798342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B62BC4-598F-2843-B2D0-448579888C33}" type="datetimeFigureOut">
              <a:rPr lang="en-US" smtClean="0"/>
              <a:t>11/5/2014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45F369-0B78-1C4C-873F-4DF09FA4B5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741216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45F369-0B78-1C4C-873F-4DF09FA4B59F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26247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3DF3C-C73B-2B44-AC4B-00292C3E5327}" type="datetime1">
              <a:rPr lang="en-US" smtClean="0"/>
              <a:t>11/5/2014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[1, 2]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E86752-8F05-6F44-BFFB-DEC292A60E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99154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494AD-9C3E-2344-8C17-22CB907EB689}" type="datetime1">
              <a:rPr lang="en-US" smtClean="0"/>
              <a:t>11/5/2014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[1, 2]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E86752-8F05-6F44-BFFB-DEC292A60E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13665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2C5461-DDF6-D846-9437-3D8255F84AB5}" type="datetime1">
              <a:rPr lang="en-US" smtClean="0"/>
              <a:t>11/5/2014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[1, 2]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E86752-8F05-6F44-BFFB-DEC292A60E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70517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D2E4A7-87FB-2B48-9DDF-3C1DFE1D45D0}" type="datetime1">
              <a:rPr lang="en-US" smtClean="0"/>
              <a:t>11/5/2014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[1, 2]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E86752-8F05-6F44-BFFB-DEC292A60E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1650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A5650-CA0C-1E44-88F5-D89F7EE58C90}" type="datetime1">
              <a:rPr lang="en-US" smtClean="0"/>
              <a:t>11/5/2014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[1, 2]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E86752-8F05-6F44-BFFB-DEC292A60E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92383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9C1D5-7F98-694B-95AE-B0339C0B248E}" type="datetime1">
              <a:rPr lang="en-US" smtClean="0"/>
              <a:t>11/5/2014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[1, 2]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E86752-8F05-6F44-BFFB-DEC292A60E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76136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0AA07-8011-0C46-8CD5-71464AFA995B}" type="datetime1">
              <a:rPr lang="en-US" smtClean="0"/>
              <a:t>11/5/2014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[1, 2]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E86752-8F05-6F44-BFFB-DEC292A60E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5985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CEA7B-C57B-2444-AB63-5336D83DA827}" type="datetime1">
              <a:rPr lang="en-US" smtClean="0"/>
              <a:t>11/5/2014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[1, 2]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E86752-8F05-6F44-BFFB-DEC292A60E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86123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87CE74-20D6-7149-BEF8-CEFADD0C90B7}" type="datetime1">
              <a:rPr lang="en-US" smtClean="0"/>
              <a:t>11/5/2014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[1, 2]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E86752-8F05-6F44-BFFB-DEC292A60E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20448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C7D16E-76A6-2748-BFEF-2918ACECEAB6}" type="datetime1">
              <a:rPr lang="en-US" smtClean="0"/>
              <a:t>11/5/2014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[1, 2]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E86752-8F05-6F44-BFFB-DEC292A60E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2911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28C387-6957-0042-B31C-C1AA2D6CED42}" type="datetime1">
              <a:rPr lang="en-US" smtClean="0"/>
              <a:t>11/5/2014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[1, 2]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E86752-8F05-6F44-BFFB-DEC292A60E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4501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10DDAF-0878-BB46-89E3-3535CE48F5B2}" type="datetime1">
              <a:rPr lang="en-US" smtClean="0"/>
              <a:t>11/5/2014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[1, 2]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E86752-8F05-6F44-BFFB-DEC292A60E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44120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90" r:id="rId1"/>
    <p:sldLayoutId id="2147483891" r:id="rId2"/>
    <p:sldLayoutId id="2147483892" r:id="rId3"/>
    <p:sldLayoutId id="2147483893" r:id="rId4"/>
    <p:sldLayoutId id="2147483894" r:id="rId5"/>
    <p:sldLayoutId id="2147483895" r:id="rId6"/>
    <p:sldLayoutId id="2147483896" r:id="rId7"/>
    <p:sldLayoutId id="2147483897" r:id="rId8"/>
    <p:sldLayoutId id="2147483898" r:id="rId9"/>
    <p:sldLayoutId id="2147483899" r:id="rId10"/>
    <p:sldLayoutId id="2147483900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1561708" y="2091263"/>
            <a:ext cx="9068586" cy="2590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4800" kern="1200" cap="none" spc="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pPr algn="ctr"/>
            <a:r>
              <a:rPr lang="en-US" altLang="en-US" dirty="0" smtClean="0">
                <a:solidFill>
                  <a:srgbClr val="000000"/>
                </a:solidFill>
                <a:latin typeface="Arial Unicode MS" panose="020B0604020202020204" pitchFamily="34" charset="-128"/>
              </a:rPr>
              <a:t>I/O Systems</a:t>
            </a:r>
            <a:endParaRPr lang="en-US" dirty="0"/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1562100" y="4682062"/>
            <a:ext cx="9070848" cy="45720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400" dirty="0" smtClean="0"/>
              <a:t>Operating Systems</a:t>
            </a:r>
          </a:p>
          <a:p>
            <a:pPr algn="ctr"/>
            <a:r>
              <a:rPr lang="en-US" sz="2400" dirty="0" smtClean="0"/>
              <a:t>CS550</a:t>
            </a:r>
          </a:p>
        </p:txBody>
      </p:sp>
    </p:spTree>
    <p:extLst>
      <p:ext uri="{BB962C8B-B14F-4D97-AF65-F5344CB8AC3E}">
        <p14:creationId xmlns:p14="http://schemas.microsoft.com/office/powerpoint/2010/main" val="88749299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9808" y="1421863"/>
            <a:ext cx="10917382" cy="4064537"/>
          </a:xfrm>
        </p:spPr>
        <p:txBody>
          <a:bodyPr>
            <a:normAutofit/>
          </a:bodyPr>
          <a:lstStyle/>
          <a:p>
            <a:pPr lvl="0"/>
            <a:r>
              <a:rPr lang="en-US" altLang="en-US" sz="2700" dirty="0" smtClean="0">
                <a:solidFill>
                  <a:srgbClr val="000000"/>
                </a:solidFill>
                <a:latin typeface="+mj-lt"/>
              </a:rPr>
              <a:t>Interrupts </a:t>
            </a:r>
            <a:r>
              <a:rPr lang="en-US" altLang="en-US" sz="2700" dirty="0">
                <a:solidFill>
                  <a:srgbClr val="000000"/>
                </a:solidFill>
                <a:latin typeface="+mj-lt"/>
              </a:rPr>
              <a:t>are often </a:t>
            </a:r>
            <a:r>
              <a:rPr lang="en-US" altLang="en-US" sz="2700" dirty="0" smtClean="0">
                <a:solidFill>
                  <a:srgbClr val="000000"/>
                </a:solidFill>
                <a:latin typeface="+mj-lt"/>
              </a:rPr>
              <a:t>chained</a:t>
            </a:r>
          </a:p>
          <a:p>
            <a:pPr lvl="1"/>
            <a:r>
              <a:rPr lang="en-US" altLang="en-US" sz="2700" dirty="0" smtClean="0">
                <a:solidFill>
                  <a:srgbClr val="000000"/>
                </a:solidFill>
                <a:latin typeface="+mj-lt"/>
              </a:rPr>
              <a:t>Have </a:t>
            </a:r>
            <a:r>
              <a:rPr lang="en-US" altLang="en-US" sz="2700" dirty="0">
                <a:solidFill>
                  <a:srgbClr val="000000"/>
                </a:solidFill>
                <a:latin typeface="+mj-lt"/>
              </a:rPr>
              <a:t>interrupt vector pointing to head of list of </a:t>
            </a:r>
            <a:r>
              <a:rPr lang="en-US" altLang="en-US" sz="2700" dirty="0" smtClean="0">
                <a:solidFill>
                  <a:srgbClr val="000000"/>
                </a:solidFill>
                <a:latin typeface="+mj-lt"/>
              </a:rPr>
              <a:t>handlers</a:t>
            </a:r>
          </a:p>
          <a:p>
            <a:pPr lvl="1"/>
            <a:r>
              <a:rPr lang="en-US" altLang="en-US" sz="2700" dirty="0" smtClean="0">
                <a:solidFill>
                  <a:srgbClr val="000000"/>
                </a:solidFill>
                <a:latin typeface="+mj-lt"/>
              </a:rPr>
              <a:t>Call </a:t>
            </a:r>
            <a:r>
              <a:rPr lang="en-US" altLang="en-US" sz="2700" dirty="0">
                <a:solidFill>
                  <a:srgbClr val="000000"/>
                </a:solidFill>
                <a:latin typeface="+mj-lt"/>
              </a:rPr>
              <a:t>handlers one by one until one is able to service the </a:t>
            </a:r>
            <a:r>
              <a:rPr lang="en-US" altLang="en-US" sz="2700" dirty="0" smtClean="0">
                <a:solidFill>
                  <a:srgbClr val="000000"/>
                </a:solidFill>
                <a:latin typeface="+mj-lt"/>
              </a:rPr>
              <a:t>request</a:t>
            </a:r>
          </a:p>
          <a:p>
            <a:pPr lvl="1"/>
            <a:r>
              <a:rPr lang="en-US" altLang="en-US" sz="2700" dirty="0" smtClean="0">
                <a:solidFill>
                  <a:srgbClr val="000000"/>
                </a:solidFill>
                <a:latin typeface="+mj-lt"/>
              </a:rPr>
              <a:t>Ex</a:t>
            </a:r>
            <a:r>
              <a:rPr lang="en-US" altLang="en-US" sz="2700" dirty="0">
                <a:solidFill>
                  <a:srgbClr val="000000"/>
                </a:solidFill>
                <a:latin typeface="+mj-lt"/>
              </a:rPr>
              <a:t>. Page faults cause interrupt to block a process until memory I/O can be </a:t>
            </a:r>
            <a:r>
              <a:rPr lang="en-US" altLang="en-US" sz="2700" dirty="0" smtClean="0">
                <a:solidFill>
                  <a:srgbClr val="000000"/>
                </a:solidFill>
                <a:latin typeface="+mj-lt"/>
              </a:rPr>
              <a:t>performed</a:t>
            </a:r>
          </a:p>
          <a:p>
            <a:pPr lvl="0"/>
            <a:r>
              <a:rPr lang="en-US" altLang="en-US" sz="2700" dirty="0" smtClean="0">
                <a:solidFill>
                  <a:srgbClr val="000000"/>
                </a:solidFill>
                <a:latin typeface="+mj-lt"/>
              </a:rPr>
              <a:t>Interrupts </a:t>
            </a:r>
            <a:r>
              <a:rPr lang="en-US" altLang="en-US" sz="2700" dirty="0">
                <a:solidFill>
                  <a:srgbClr val="000000"/>
                </a:solidFill>
                <a:latin typeface="+mj-lt"/>
              </a:rPr>
              <a:t>also occur in SW and are called SW interrupts or </a:t>
            </a:r>
            <a:r>
              <a:rPr lang="en-US" altLang="en-US" sz="2700" dirty="0" smtClean="0">
                <a:solidFill>
                  <a:srgbClr val="000000"/>
                </a:solidFill>
                <a:latin typeface="+mj-lt"/>
              </a:rPr>
              <a:t>traps</a:t>
            </a:r>
          </a:p>
          <a:p>
            <a:pPr lvl="1"/>
            <a:r>
              <a:rPr lang="en-US" altLang="en-US" sz="2700" dirty="0" smtClean="0">
                <a:solidFill>
                  <a:srgbClr val="000000"/>
                </a:solidFill>
                <a:latin typeface="+mj-lt"/>
              </a:rPr>
              <a:t>These </a:t>
            </a:r>
            <a:r>
              <a:rPr lang="en-US" altLang="en-US" sz="2700" dirty="0">
                <a:solidFill>
                  <a:srgbClr val="000000"/>
                </a:solidFill>
                <a:latin typeface="+mj-lt"/>
              </a:rPr>
              <a:t>may identify particular system services or kernel operations to </a:t>
            </a:r>
            <a:r>
              <a:rPr lang="en-US" altLang="en-US" sz="2700" dirty="0" smtClean="0">
                <a:solidFill>
                  <a:srgbClr val="000000"/>
                </a:solidFill>
                <a:latin typeface="+mj-lt"/>
              </a:rPr>
              <a:t>run</a:t>
            </a:r>
          </a:p>
          <a:p>
            <a:pPr lvl="1"/>
            <a:r>
              <a:rPr lang="en-US" altLang="en-US" sz="2700" dirty="0" smtClean="0">
                <a:solidFill>
                  <a:srgbClr val="000000"/>
                </a:solidFill>
                <a:latin typeface="+mj-lt"/>
              </a:rPr>
              <a:t>Cause </a:t>
            </a:r>
            <a:r>
              <a:rPr lang="en-US" altLang="en-US" sz="2700" dirty="0">
                <a:solidFill>
                  <a:srgbClr val="000000"/>
                </a:solidFill>
                <a:latin typeface="+mj-lt"/>
              </a:rPr>
              <a:t>a process to save state and </a:t>
            </a:r>
            <a:r>
              <a:rPr lang="en-US" altLang="en-US" sz="2700" dirty="0" smtClean="0">
                <a:solidFill>
                  <a:srgbClr val="000000"/>
                </a:solidFill>
                <a:latin typeface="+mj-lt"/>
              </a:rPr>
              <a:t>block</a:t>
            </a:r>
          </a:p>
          <a:p>
            <a:pPr lvl="1"/>
            <a:r>
              <a:rPr lang="en-US" altLang="en-US" sz="2700" dirty="0" smtClean="0">
                <a:solidFill>
                  <a:srgbClr val="000000"/>
                </a:solidFill>
                <a:latin typeface="+mj-lt"/>
              </a:rPr>
              <a:t>Have </a:t>
            </a:r>
            <a:r>
              <a:rPr lang="en-US" altLang="en-US" sz="2700" dirty="0">
                <a:solidFill>
                  <a:srgbClr val="000000"/>
                </a:solidFill>
                <a:latin typeface="+mj-lt"/>
              </a:rPr>
              <a:t>lower priority than device </a:t>
            </a:r>
            <a:r>
              <a:rPr lang="en-US" altLang="en-US" sz="2700" dirty="0" smtClean="0">
                <a:solidFill>
                  <a:srgbClr val="000000"/>
                </a:solidFill>
                <a:latin typeface="+mj-lt"/>
              </a:rPr>
              <a:t>interrupts</a:t>
            </a:r>
            <a:endParaRPr lang="en-US" altLang="en-US" sz="2700" dirty="0">
              <a:latin typeface="+mj-lt"/>
            </a:endParaRP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6115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Interrupts (Contd..)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94160384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9808" y="1647495"/>
            <a:ext cx="10917382" cy="2354490"/>
          </a:xfrm>
        </p:spPr>
        <p:txBody>
          <a:bodyPr>
            <a:normAutofit/>
          </a:bodyPr>
          <a:lstStyle/>
          <a:p>
            <a:r>
              <a:rPr lang="en-US" altLang="en-US" sz="2700" dirty="0" smtClean="0">
                <a:solidFill>
                  <a:srgbClr val="000000"/>
                </a:solidFill>
                <a:latin typeface="+mj-lt"/>
              </a:rPr>
              <a:t>Also </a:t>
            </a:r>
            <a:r>
              <a:rPr lang="en-US" altLang="en-US" sz="2700" dirty="0">
                <a:solidFill>
                  <a:srgbClr val="000000"/>
                </a:solidFill>
                <a:latin typeface="+mj-lt"/>
              </a:rPr>
              <a:t>has handshaking via DMA requests and acknowledge </a:t>
            </a:r>
            <a:r>
              <a:rPr lang="en-US" altLang="en-US" sz="2700" dirty="0" smtClean="0">
                <a:solidFill>
                  <a:srgbClr val="000000"/>
                </a:solidFill>
                <a:latin typeface="+mj-lt"/>
              </a:rPr>
              <a:t>operations</a:t>
            </a:r>
          </a:p>
          <a:p>
            <a:r>
              <a:rPr lang="en-US" altLang="en-US" sz="2700" dirty="0" smtClean="0">
                <a:solidFill>
                  <a:srgbClr val="000000"/>
                </a:solidFill>
                <a:latin typeface="+mj-lt"/>
              </a:rPr>
              <a:t>Stops </a:t>
            </a:r>
            <a:r>
              <a:rPr lang="en-US" altLang="en-US" sz="2700" dirty="0">
                <a:solidFill>
                  <a:srgbClr val="000000"/>
                </a:solidFill>
                <a:latin typeface="+mj-lt"/>
              </a:rPr>
              <a:t>CPU from accessing main memory when transferring file to or from </a:t>
            </a:r>
            <a:r>
              <a:rPr lang="en-US" altLang="en-US" sz="2700" dirty="0" smtClean="0">
                <a:solidFill>
                  <a:srgbClr val="000000"/>
                </a:solidFill>
                <a:latin typeface="+mj-lt"/>
              </a:rPr>
              <a:t>memory</a:t>
            </a:r>
          </a:p>
          <a:p>
            <a:r>
              <a:rPr lang="en-US" altLang="en-US" sz="2700" dirty="0" smtClean="0">
                <a:solidFill>
                  <a:srgbClr val="000000"/>
                </a:solidFill>
                <a:latin typeface="+mj-lt"/>
              </a:rPr>
              <a:t>This </a:t>
            </a:r>
            <a:r>
              <a:rPr lang="en-US" altLang="en-US" sz="2700" dirty="0">
                <a:solidFill>
                  <a:srgbClr val="000000"/>
                </a:solidFill>
                <a:latin typeface="+mj-lt"/>
              </a:rPr>
              <a:t>is called cycle </a:t>
            </a:r>
            <a:r>
              <a:rPr lang="en-US" altLang="en-US" sz="2700" dirty="0" smtClean="0">
                <a:solidFill>
                  <a:srgbClr val="000000"/>
                </a:solidFill>
                <a:latin typeface="+mj-lt"/>
              </a:rPr>
              <a:t>stealing</a:t>
            </a:r>
          </a:p>
          <a:p>
            <a:r>
              <a:rPr lang="en-US" altLang="en-US" sz="2700" dirty="0" smtClean="0">
                <a:solidFill>
                  <a:srgbClr val="000000"/>
                </a:solidFill>
                <a:latin typeface="+mj-lt"/>
              </a:rPr>
              <a:t>Notice </a:t>
            </a:r>
            <a:r>
              <a:rPr lang="en-US" altLang="en-US" sz="2700" dirty="0">
                <a:solidFill>
                  <a:srgbClr val="000000"/>
                </a:solidFill>
                <a:latin typeface="+mj-lt"/>
              </a:rPr>
              <a:t>that this requires an interrupt process</a:t>
            </a:r>
            <a:r>
              <a:rPr lang="en-US" altLang="en-US" sz="2700" dirty="0">
                <a:latin typeface="+mj-lt"/>
              </a:rPr>
              <a:t> </a:t>
            </a:r>
            <a:endParaRPr lang="en-US" altLang="en-US" sz="2700" dirty="0" smtClean="0">
              <a:solidFill>
                <a:srgbClr val="000000"/>
              </a:solidFill>
              <a:latin typeface="+mj-lt"/>
            </a:endParaRPr>
          </a:p>
          <a:p>
            <a:pPr lvl="1"/>
            <a:endParaRPr lang="en-US" altLang="en-US" sz="2700" dirty="0">
              <a:latin typeface="+mj-lt"/>
            </a:endParaRP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6115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Direct Memory Access (DMA)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35210121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9808" y="1647494"/>
            <a:ext cx="10632374" cy="4195165"/>
          </a:xfrm>
        </p:spPr>
        <p:txBody>
          <a:bodyPr>
            <a:normAutofit/>
          </a:bodyPr>
          <a:lstStyle/>
          <a:p>
            <a:pPr marL="457200" lvl="1" indent="0">
              <a:buNone/>
            </a:pPr>
            <a:r>
              <a:rPr lang="en-US" altLang="en-US" sz="2800" dirty="0" smtClean="0">
                <a:solidFill>
                  <a:srgbClr val="000000"/>
                </a:solidFill>
                <a:latin typeface="+mj-lt"/>
              </a:rPr>
              <a:t>Basic </a:t>
            </a:r>
            <a:r>
              <a:rPr lang="en-US" altLang="en-US" sz="2800" dirty="0">
                <a:solidFill>
                  <a:srgbClr val="000000"/>
                </a:solidFill>
                <a:latin typeface="+mj-lt"/>
              </a:rPr>
              <a:t>components needed are</a:t>
            </a:r>
            <a:r>
              <a:rPr lang="en-US" altLang="en-US" sz="3600" dirty="0">
                <a:latin typeface="+mj-lt"/>
              </a:rPr>
              <a:t> </a:t>
            </a:r>
            <a:endParaRPr lang="en-US" altLang="en-US" sz="2700" dirty="0" smtClean="0">
              <a:latin typeface="+mj-lt"/>
            </a:endParaRPr>
          </a:p>
          <a:p>
            <a:pPr lvl="1"/>
            <a:r>
              <a:rPr lang="en-US" altLang="en-US" sz="2800" dirty="0">
                <a:solidFill>
                  <a:srgbClr val="000000"/>
                </a:solidFill>
                <a:latin typeface="+mj-lt"/>
              </a:rPr>
              <a:t>bus </a:t>
            </a:r>
            <a:endParaRPr lang="en-US" altLang="en-US" sz="2800" dirty="0" smtClean="0">
              <a:solidFill>
                <a:srgbClr val="000000"/>
              </a:solidFill>
              <a:latin typeface="+mj-lt"/>
            </a:endParaRPr>
          </a:p>
          <a:p>
            <a:pPr lvl="1"/>
            <a:r>
              <a:rPr lang="en-US" altLang="en-US" sz="2800" dirty="0" smtClean="0">
                <a:solidFill>
                  <a:srgbClr val="000000"/>
                </a:solidFill>
                <a:latin typeface="+mj-lt"/>
              </a:rPr>
              <a:t>controller </a:t>
            </a:r>
            <a:r>
              <a:rPr lang="en-US" altLang="en-US" sz="2800" dirty="0">
                <a:solidFill>
                  <a:srgbClr val="000000"/>
                </a:solidFill>
                <a:latin typeface="+mj-lt"/>
              </a:rPr>
              <a:t>I/O port and registers </a:t>
            </a:r>
            <a:endParaRPr lang="en-US" altLang="en-US" sz="2800" dirty="0" smtClean="0">
              <a:solidFill>
                <a:srgbClr val="000000"/>
              </a:solidFill>
              <a:latin typeface="+mj-lt"/>
            </a:endParaRPr>
          </a:p>
          <a:p>
            <a:pPr lvl="1"/>
            <a:r>
              <a:rPr lang="en-US" altLang="en-US" sz="2800" dirty="0" smtClean="0">
                <a:solidFill>
                  <a:srgbClr val="000000"/>
                </a:solidFill>
                <a:latin typeface="+mj-lt"/>
              </a:rPr>
              <a:t>Handshaking </a:t>
            </a:r>
            <a:r>
              <a:rPr lang="en-US" altLang="en-US" sz="2800" dirty="0">
                <a:solidFill>
                  <a:srgbClr val="000000"/>
                </a:solidFill>
                <a:latin typeface="+mj-lt"/>
              </a:rPr>
              <a:t>between device and controller </a:t>
            </a:r>
            <a:endParaRPr lang="en-US" altLang="en-US" sz="2800" dirty="0" smtClean="0">
              <a:solidFill>
                <a:srgbClr val="000000"/>
              </a:solidFill>
              <a:latin typeface="+mj-lt"/>
            </a:endParaRPr>
          </a:p>
          <a:p>
            <a:pPr lvl="1"/>
            <a:r>
              <a:rPr lang="en-US" altLang="en-US" sz="2800" dirty="0" smtClean="0">
                <a:solidFill>
                  <a:srgbClr val="000000"/>
                </a:solidFill>
                <a:latin typeface="+mj-lt"/>
              </a:rPr>
              <a:t>Execution </a:t>
            </a:r>
            <a:r>
              <a:rPr lang="en-US" altLang="en-US" sz="2800" dirty="0">
                <a:solidFill>
                  <a:srgbClr val="000000"/>
                </a:solidFill>
                <a:latin typeface="+mj-lt"/>
              </a:rPr>
              <a:t>of handshaking in polling loop or with interrupts </a:t>
            </a:r>
            <a:endParaRPr lang="en-US" altLang="en-US" sz="2800" dirty="0" smtClean="0">
              <a:solidFill>
                <a:srgbClr val="000000"/>
              </a:solidFill>
              <a:latin typeface="+mj-lt"/>
            </a:endParaRPr>
          </a:p>
          <a:p>
            <a:pPr lvl="1"/>
            <a:r>
              <a:rPr lang="en-US" altLang="en-US" sz="2800" dirty="0" smtClean="0">
                <a:solidFill>
                  <a:srgbClr val="000000"/>
                </a:solidFill>
                <a:latin typeface="+mj-lt"/>
              </a:rPr>
              <a:t>Offloading </a:t>
            </a:r>
            <a:r>
              <a:rPr lang="en-US" altLang="en-US" sz="2800" dirty="0">
                <a:solidFill>
                  <a:srgbClr val="000000"/>
                </a:solidFill>
                <a:latin typeface="+mj-lt"/>
              </a:rPr>
              <a:t>work to a DMA controller for large transfers</a:t>
            </a:r>
            <a:r>
              <a:rPr lang="en-US" altLang="en-US" sz="3600" dirty="0">
                <a:latin typeface="+mj-lt"/>
              </a:rPr>
              <a:t> </a:t>
            </a:r>
            <a:endParaRPr lang="en-US" altLang="en-US" sz="5400" dirty="0">
              <a:latin typeface="+mj-lt"/>
            </a:endParaRP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6115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I/O Review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4340165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58033"/>
          </a:xfrm>
        </p:spPr>
        <p:txBody>
          <a:bodyPr>
            <a:normAutofit/>
          </a:bodyPr>
          <a:lstStyle/>
          <a:p>
            <a:pPr lvl="0"/>
            <a:r>
              <a:rPr kumimoji="0" lang="en-US" alt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I/O</a:t>
            </a:r>
            <a:r>
              <a:rPr kumimoji="0" lang="en-US" altLang="en-US" b="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 Systems</a:t>
            </a:r>
            <a:endParaRPr lang="en-US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35726"/>
            <a:ext cx="10515600" cy="2380014"/>
          </a:xfrm>
        </p:spPr>
        <p:txBody>
          <a:bodyPr>
            <a:noAutofit/>
          </a:bodyPr>
          <a:lstStyle/>
          <a:p>
            <a:pPr lv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v"/>
            </a:pPr>
            <a:r>
              <a:rPr lang="en-US" altLang="en-US" sz="3600" dirty="0" smtClean="0">
                <a:solidFill>
                  <a:srgbClr val="000000"/>
                </a:solidFill>
                <a:latin typeface="+mj-lt"/>
              </a:rPr>
              <a:t> OS </a:t>
            </a:r>
            <a:r>
              <a:rPr lang="en-US" altLang="en-US" sz="3600" dirty="0">
                <a:solidFill>
                  <a:srgbClr val="000000"/>
                </a:solidFill>
                <a:latin typeface="+mj-lt"/>
              </a:rPr>
              <a:t>controls I/O devices and </a:t>
            </a:r>
            <a:r>
              <a:rPr lang="en-US" altLang="en-US" sz="3600" dirty="0" smtClean="0">
                <a:solidFill>
                  <a:srgbClr val="000000"/>
                </a:solidFill>
                <a:latin typeface="+mj-lt"/>
              </a:rPr>
              <a:t>operations</a:t>
            </a:r>
          </a:p>
          <a:p>
            <a:pPr lvl="1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v"/>
            </a:pPr>
            <a:r>
              <a:rPr lang="en-US" altLang="en-US" sz="3200" dirty="0" smtClean="0">
                <a:solidFill>
                  <a:srgbClr val="000000"/>
                </a:solidFill>
                <a:latin typeface="+mj-lt"/>
              </a:rPr>
              <a:t> </a:t>
            </a:r>
            <a:r>
              <a:rPr lang="en-US" altLang="en-US" sz="3200" dirty="0">
                <a:solidFill>
                  <a:srgbClr val="000000"/>
                </a:solidFill>
                <a:latin typeface="+mj-lt"/>
              </a:rPr>
              <a:t>Important to realize this when designing an </a:t>
            </a:r>
            <a:r>
              <a:rPr lang="en-US" altLang="en-US" sz="3200" dirty="0" smtClean="0">
                <a:solidFill>
                  <a:srgbClr val="000000"/>
                </a:solidFill>
                <a:latin typeface="+mj-lt"/>
              </a:rPr>
              <a:t>OS</a:t>
            </a:r>
          </a:p>
          <a:p>
            <a:pPr lvl="1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v"/>
            </a:pPr>
            <a:r>
              <a:rPr lang="en-US" altLang="en-US" sz="3200" dirty="0" smtClean="0">
                <a:solidFill>
                  <a:srgbClr val="000000"/>
                </a:solidFill>
                <a:latin typeface="+mj-lt"/>
              </a:rPr>
              <a:t> </a:t>
            </a:r>
            <a:r>
              <a:rPr lang="en-US" altLang="en-US" sz="3200" dirty="0">
                <a:solidFill>
                  <a:srgbClr val="000000"/>
                </a:solidFill>
                <a:latin typeface="+mj-lt"/>
              </a:rPr>
              <a:t>There are standardized SW/HW </a:t>
            </a:r>
            <a:r>
              <a:rPr lang="en-US" altLang="en-US" sz="3200" dirty="0" smtClean="0">
                <a:solidFill>
                  <a:srgbClr val="000000"/>
                </a:solidFill>
                <a:latin typeface="+mj-lt"/>
              </a:rPr>
              <a:t>interfaces</a:t>
            </a:r>
          </a:p>
          <a:p>
            <a:pPr lvl="1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v"/>
            </a:pPr>
            <a:r>
              <a:rPr lang="en-US" altLang="en-US" sz="3200" dirty="0" smtClean="0">
                <a:solidFill>
                  <a:srgbClr val="000000"/>
                </a:solidFill>
                <a:latin typeface="+mj-lt"/>
              </a:rPr>
              <a:t> </a:t>
            </a:r>
            <a:r>
              <a:rPr lang="en-US" altLang="en-US" sz="3200" dirty="0">
                <a:solidFill>
                  <a:srgbClr val="000000"/>
                </a:solidFill>
                <a:latin typeface="+mj-lt"/>
              </a:rPr>
              <a:t>But, there are also increasing varieties of IO devices </a:t>
            </a:r>
          </a:p>
        </p:txBody>
      </p:sp>
    </p:spTree>
    <p:extLst>
      <p:ext uri="{BB962C8B-B14F-4D97-AF65-F5344CB8AC3E}">
        <p14:creationId xmlns:p14="http://schemas.microsoft.com/office/powerpoint/2010/main" val="3978816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8525" y="479270"/>
            <a:ext cx="7704667" cy="501340"/>
          </a:xfrm>
        </p:spPr>
        <p:txBody>
          <a:bodyPr>
            <a:noAutofit/>
          </a:bodyPr>
          <a:lstStyle/>
          <a:p>
            <a:pPr lvl="0" eaLnBrk="0" fontAlgn="base" hangingPunct="0">
              <a:spcAft>
                <a:spcPct val="0"/>
              </a:spcAft>
            </a:pPr>
            <a:r>
              <a:rPr lang="en-US" altLang="en-US" sz="4800" b="1" dirty="0" smtClean="0">
                <a:solidFill>
                  <a:srgbClr val="000000"/>
                </a:solidFill>
              </a:rPr>
              <a:t>I/O Hardware</a:t>
            </a:r>
            <a:endParaRPr lang="en-US" altLang="en-US" sz="8000" dirty="0">
              <a:ln>
                <a:noFill/>
              </a:ln>
            </a:endParaRPr>
          </a:p>
        </p:txBody>
      </p:sp>
      <p:sp>
        <p:nvSpPr>
          <p:cNvPr id="4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898525" y="1216146"/>
            <a:ext cx="10584914" cy="42780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4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</a:rPr>
              <a:t>Many types of devices </a:t>
            </a:r>
          </a:p>
          <a:p>
            <a:pPr lvl="1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3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</a:rPr>
              <a:t>Disk/tape for storage </a:t>
            </a:r>
          </a:p>
          <a:p>
            <a:pPr lvl="1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3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</a:rPr>
              <a:t>Network/</a:t>
            </a:r>
            <a:r>
              <a:rPr kumimoji="0" lang="en-US" altLang="en-US" sz="3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</a:rPr>
              <a:t>bluetooth</a:t>
            </a:r>
            <a:r>
              <a:rPr kumimoji="0" lang="en-US" altLang="en-US" sz="3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</a:rPr>
              <a:t> for storage </a:t>
            </a:r>
          </a:p>
          <a:p>
            <a:pPr lvl="1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3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</a:rPr>
              <a:t>Human interface devices (screen, keyboard, mouse, audio) </a:t>
            </a:r>
          </a:p>
          <a:p>
            <a:pPr lvl="1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3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</a:rPr>
              <a:t>Some are more specialized (steering wheel for car, gas pedal, jet controls, etc.)</a:t>
            </a:r>
            <a:r>
              <a:rPr kumimoji="0" lang="en-US" altLang="en-US" sz="4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 </a:t>
            </a:r>
            <a:endParaRPr kumimoji="0" lang="en-US" altLang="en-US" sz="6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678164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0458" y="294513"/>
            <a:ext cx="7704667" cy="765957"/>
          </a:xfrm>
        </p:spPr>
        <p:txBody>
          <a:bodyPr>
            <a:normAutofit/>
          </a:bodyPr>
          <a:lstStyle/>
          <a:p>
            <a:pPr lvl="0" eaLnBrk="0" fontAlgn="base" hangingPunct="0">
              <a:lnSpc>
                <a:spcPct val="100000"/>
              </a:lnSpc>
              <a:spcAft>
                <a:spcPct val="0"/>
              </a:spcAft>
            </a:pPr>
            <a:r>
              <a:rPr lang="en-US" altLang="en-US" b="1" dirty="0" smtClean="0">
                <a:solidFill>
                  <a:srgbClr val="000000"/>
                </a:solidFill>
              </a:rPr>
              <a:t>How does I/O happen?</a:t>
            </a:r>
            <a:endParaRPr lang="en-US" altLang="en-US" sz="8800" b="1" dirty="0">
              <a:solidFill>
                <a:schemeClr val="tx1"/>
              </a:solidFill>
            </a:endParaRPr>
          </a:p>
        </p:txBody>
      </p:sp>
      <p:sp>
        <p:nvSpPr>
          <p:cNvPr id="4" name="Rectangle 2"/>
          <p:cNvSpPr>
            <a:spLocks noGrp="1" noChangeArrowheads="1"/>
          </p:cNvSpPr>
          <p:nvPr>
            <p:ph idx="1"/>
          </p:nvPr>
        </p:nvSpPr>
        <p:spPr bwMode="auto">
          <a:xfrm>
            <a:off x="760457" y="1533562"/>
            <a:ext cx="10616103" cy="42780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3600" dirty="0" smtClean="0">
                <a:solidFill>
                  <a:srgbClr val="000000"/>
                </a:solidFill>
                <a:latin typeface="+mj-lt"/>
              </a:rPr>
              <a:t>Communication </a:t>
            </a:r>
            <a:r>
              <a:rPr lang="en-US" altLang="en-US" sz="3600" dirty="0">
                <a:solidFill>
                  <a:srgbClr val="000000"/>
                </a:solidFill>
                <a:latin typeface="+mj-lt"/>
              </a:rPr>
              <a:t>between device and computer occurs over a </a:t>
            </a:r>
            <a:r>
              <a:rPr lang="en-US" altLang="en-US" sz="3600" dirty="0" smtClean="0">
                <a:solidFill>
                  <a:srgbClr val="000000"/>
                </a:solidFill>
                <a:latin typeface="+mj-lt"/>
              </a:rPr>
              <a:t>port</a:t>
            </a:r>
          </a:p>
          <a:p>
            <a:pPr lv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3600" dirty="0" smtClean="0">
                <a:solidFill>
                  <a:srgbClr val="000000"/>
                </a:solidFill>
                <a:latin typeface="+mj-lt"/>
              </a:rPr>
              <a:t> </a:t>
            </a:r>
            <a:r>
              <a:rPr lang="en-US" altLang="en-US" sz="3600" dirty="0">
                <a:solidFill>
                  <a:srgbClr val="000000"/>
                </a:solidFill>
                <a:latin typeface="+mj-lt"/>
              </a:rPr>
              <a:t>If communication is over a shared set of wires, this set of wires is called a </a:t>
            </a:r>
            <a:r>
              <a:rPr lang="en-US" altLang="en-US" sz="3600" dirty="0" smtClean="0">
                <a:solidFill>
                  <a:srgbClr val="000000"/>
                </a:solidFill>
                <a:latin typeface="+mj-lt"/>
              </a:rPr>
              <a:t>bus</a:t>
            </a:r>
          </a:p>
          <a:p>
            <a:pPr lv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3600" dirty="0" smtClean="0">
                <a:solidFill>
                  <a:srgbClr val="000000"/>
                </a:solidFill>
                <a:latin typeface="+mj-lt"/>
              </a:rPr>
              <a:t> </a:t>
            </a:r>
            <a:r>
              <a:rPr lang="en-US" altLang="en-US" sz="3600" dirty="0">
                <a:solidFill>
                  <a:srgbClr val="000000"/>
                </a:solidFill>
                <a:latin typeface="+mj-lt"/>
              </a:rPr>
              <a:t>May occur via Daisy </a:t>
            </a:r>
            <a:r>
              <a:rPr lang="en-US" altLang="en-US" sz="3600" dirty="0" smtClean="0">
                <a:solidFill>
                  <a:srgbClr val="000000"/>
                </a:solidFill>
                <a:latin typeface="+mj-lt"/>
              </a:rPr>
              <a:t>Chaining</a:t>
            </a:r>
          </a:p>
          <a:p>
            <a:pPr lvl="1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2800" dirty="0" smtClean="0">
                <a:solidFill>
                  <a:srgbClr val="000000"/>
                </a:solidFill>
                <a:latin typeface="+mj-lt"/>
              </a:rPr>
              <a:t>Ex</a:t>
            </a:r>
            <a:r>
              <a:rPr lang="en-US" altLang="en-US" sz="2800" dirty="0">
                <a:solidFill>
                  <a:srgbClr val="000000"/>
                </a:solidFill>
                <a:latin typeface="+mj-lt"/>
              </a:rPr>
              <a:t>: Device A is connected to device B and device B connects to device C, where C is a computer</a:t>
            </a:r>
            <a:r>
              <a:rPr lang="en-US" altLang="en-US" sz="2800" dirty="0" smtClean="0">
                <a:solidFill>
                  <a:srgbClr val="000000"/>
                </a:solidFill>
                <a:latin typeface="+mj-lt"/>
              </a:rPr>
              <a:t>.</a:t>
            </a:r>
          </a:p>
          <a:p>
            <a:pPr lv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3600" dirty="0" smtClean="0">
                <a:solidFill>
                  <a:srgbClr val="000000"/>
                </a:solidFill>
                <a:latin typeface="+mj-lt"/>
              </a:rPr>
              <a:t> </a:t>
            </a:r>
            <a:r>
              <a:rPr lang="en-US" altLang="en-US" sz="3600" dirty="0">
                <a:solidFill>
                  <a:srgbClr val="000000"/>
                </a:solidFill>
                <a:latin typeface="+mj-lt"/>
              </a:rPr>
              <a:t>This chain may be a bus </a:t>
            </a:r>
          </a:p>
        </p:txBody>
      </p:sp>
    </p:spTree>
    <p:extLst>
      <p:ext uri="{BB962C8B-B14F-4D97-AF65-F5344CB8AC3E}">
        <p14:creationId xmlns:p14="http://schemas.microsoft.com/office/powerpoint/2010/main" val="2245071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91085" y="1341906"/>
            <a:ext cx="10711107" cy="5165772"/>
          </a:xfrm>
        </p:spPr>
        <p:txBody>
          <a:bodyPr>
            <a:no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Ø"/>
            </a:pPr>
            <a:r>
              <a:rPr lang="en-US" altLang="en-US" sz="2700" dirty="0" smtClean="0">
                <a:solidFill>
                  <a:srgbClr val="000000"/>
                </a:solidFill>
                <a:latin typeface="+mj-lt"/>
              </a:rPr>
              <a:t> PCI </a:t>
            </a:r>
            <a:r>
              <a:rPr lang="en-US" altLang="en-US" sz="2700" dirty="0">
                <a:solidFill>
                  <a:srgbClr val="000000"/>
                </a:solidFill>
                <a:latin typeface="+mj-lt"/>
              </a:rPr>
              <a:t>bus (common system bus) connects CPU, graphics card, disk controllers, and other fast </a:t>
            </a:r>
            <a:r>
              <a:rPr lang="en-US" altLang="en-US" sz="2700" dirty="0" smtClean="0">
                <a:solidFill>
                  <a:srgbClr val="000000"/>
                </a:solidFill>
                <a:latin typeface="+mj-lt"/>
              </a:rPr>
              <a:t>devices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Ø"/>
            </a:pPr>
            <a:r>
              <a:rPr lang="en-US" altLang="en-US" sz="2700" dirty="0" smtClean="0">
                <a:solidFill>
                  <a:srgbClr val="000000"/>
                </a:solidFill>
                <a:latin typeface="+mj-lt"/>
              </a:rPr>
              <a:t> A </a:t>
            </a:r>
            <a:r>
              <a:rPr lang="en-US" altLang="en-US" sz="2700" dirty="0">
                <a:solidFill>
                  <a:srgbClr val="000000"/>
                </a:solidFill>
                <a:latin typeface="+mj-lt"/>
              </a:rPr>
              <a:t>SCSI (Small Computer Systems Interface) bus is sometimes used for disks as is SATA (Serial Advanced Technology Attachment) drives</a:t>
            </a:r>
            <a:r>
              <a:rPr lang="en-US" altLang="en-US" sz="2700" dirty="0" smtClean="0">
                <a:solidFill>
                  <a:srgbClr val="000000"/>
                </a:solidFill>
                <a:latin typeface="+mj-lt"/>
              </a:rPr>
              <a:t>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Ø"/>
            </a:pPr>
            <a:r>
              <a:rPr lang="en-US" altLang="en-US" sz="2700" dirty="0" smtClean="0">
                <a:solidFill>
                  <a:srgbClr val="000000"/>
                </a:solidFill>
                <a:latin typeface="+mj-lt"/>
              </a:rPr>
              <a:t> Both </a:t>
            </a:r>
            <a:r>
              <a:rPr lang="en-US" altLang="en-US" sz="2700" dirty="0">
                <a:solidFill>
                  <a:srgbClr val="000000"/>
                </a:solidFill>
                <a:latin typeface="+mj-lt"/>
              </a:rPr>
              <a:t>SCSI and SATA have complex controllers that are attached to the PCI bus </a:t>
            </a:r>
            <a:endParaRPr lang="en-US" altLang="en-US" sz="2700" dirty="0" smtClean="0">
              <a:solidFill>
                <a:srgbClr val="000000"/>
              </a:solidFill>
              <a:latin typeface="+mj-lt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Ø"/>
            </a:pPr>
            <a:r>
              <a:rPr lang="en-US" altLang="en-US" sz="2700" dirty="0">
                <a:solidFill>
                  <a:srgbClr val="000000"/>
                </a:solidFill>
                <a:latin typeface="+mj-lt"/>
              </a:rPr>
              <a:t> </a:t>
            </a:r>
            <a:r>
              <a:rPr lang="en-US" altLang="en-US" sz="2700" dirty="0" smtClean="0">
                <a:solidFill>
                  <a:srgbClr val="000000"/>
                </a:solidFill>
                <a:latin typeface="+mj-lt"/>
              </a:rPr>
              <a:t>These </a:t>
            </a:r>
            <a:r>
              <a:rPr lang="en-US" altLang="en-US" sz="2700" dirty="0">
                <a:solidFill>
                  <a:srgbClr val="000000"/>
                </a:solidFill>
                <a:latin typeface="+mj-lt"/>
              </a:rPr>
              <a:t>allow for bad sector mapping, prefetching, buffering and </a:t>
            </a:r>
            <a:r>
              <a:rPr lang="en-US" altLang="en-US" sz="2700" dirty="0" smtClean="0">
                <a:solidFill>
                  <a:srgbClr val="000000"/>
                </a:solidFill>
                <a:latin typeface="+mj-lt"/>
              </a:rPr>
              <a:t>caching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Ø"/>
            </a:pPr>
            <a:r>
              <a:rPr lang="en-US" altLang="en-US" sz="2700" dirty="0" smtClean="0">
                <a:solidFill>
                  <a:srgbClr val="000000"/>
                </a:solidFill>
                <a:latin typeface="+mj-lt"/>
              </a:rPr>
              <a:t> These </a:t>
            </a:r>
            <a:r>
              <a:rPr lang="en-US" altLang="en-US" sz="2700" dirty="0">
                <a:solidFill>
                  <a:srgbClr val="000000"/>
                </a:solidFill>
                <a:latin typeface="+mj-lt"/>
              </a:rPr>
              <a:t>controllers have their own processors and circuit </a:t>
            </a:r>
            <a:r>
              <a:rPr lang="en-US" altLang="en-US" sz="2700" dirty="0" smtClean="0">
                <a:solidFill>
                  <a:srgbClr val="000000"/>
                </a:solidFill>
                <a:latin typeface="+mj-lt"/>
              </a:rPr>
              <a:t>boards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Ø"/>
            </a:pPr>
            <a:r>
              <a:rPr lang="en-US" altLang="en-US" sz="2700" dirty="0" smtClean="0">
                <a:solidFill>
                  <a:srgbClr val="000000"/>
                </a:solidFill>
                <a:latin typeface="+mj-lt"/>
              </a:rPr>
              <a:t> </a:t>
            </a:r>
            <a:r>
              <a:rPr lang="en-US" altLang="en-US" sz="2700" dirty="0">
                <a:solidFill>
                  <a:srgbClr val="000000"/>
                </a:solidFill>
                <a:latin typeface="+mj-lt"/>
              </a:rPr>
              <a:t>CPU allows for I/O transfer by sending bytes/words over I/O ports directly to the registers of the I/O controller by selecting the proper lines on the </a:t>
            </a:r>
            <a:r>
              <a:rPr lang="en-US" altLang="en-US" sz="2700" dirty="0" smtClean="0">
                <a:solidFill>
                  <a:srgbClr val="000000"/>
                </a:solidFill>
                <a:latin typeface="+mj-lt"/>
              </a:rPr>
              <a:t>bus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Ø"/>
            </a:pPr>
            <a:r>
              <a:rPr lang="en-US" altLang="en-US" sz="2700" dirty="0" smtClean="0">
                <a:solidFill>
                  <a:srgbClr val="000000"/>
                </a:solidFill>
                <a:latin typeface="+mj-lt"/>
              </a:rPr>
              <a:t> This </a:t>
            </a:r>
            <a:r>
              <a:rPr lang="en-US" altLang="en-US" sz="2700" dirty="0">
                <a:solidFill>
                  <a:srgbClr val="000000"/>
                </a:solidFill>
                <a:latin typeface="+mj-lt"/>
              </a:rPr>
              <a:t>can also occur by memory mapped IO - e.g. writing screen data from the graphics controller directly to a specific memory area</a:t>
            </a:r>
            <a:r>
              <a:rPr lang="en-US" altLang="en-US" sz="2700" dirty="0">
                <a:latin typeface="+mj-lt"/>
              </a:rPr>
              <a:t> </a:t>
            </a:r>
            <a:endParaRPr lang="en-US" altLang="en-US" sz="2700" dirty="0" smtClean="0">
              <a:solidFill>
                <a:srgbClr val="000000"/>
              </a:solidFill>
              <a:latin typeface="+mj-lt"/>
            </a:endParaRPr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1524001" y="439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dirty="0">
              <a:latin typeface="Arial" panose="020B0604020202020204" pitchFamily="34" charset="0"/>
            </a:endParaRP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891086" y="413266"/>
            <a:ext cx="7704667" cy="765957"/>
          </a:xfrm>
        </p:spPr>
        <p:txBody>
          <a:bodyPr>
            <a:normAutofit/>
          </a:bodyPr>
          <a:lstStyle/>
          <a:p>
            <a:pPr lvl="0" eaLnBrk="0" fontAlgn="base" hangingPunct="0">
              <a:lnSpc>
                <a:spcPct val="100000"/>
              </a:lnSpc>
              <a:spcAft>
                <a:spcPct val="0"/>
              </a:spcAft>
            </a:pPr>
            <a:r>
              <a:rPr lang="en-US" altLang="en-US" b="1" dirty="0" smtClean="0">
                <a:solidFill>
                  <a:srgbClr val="000000"/>
                </a:solidFill>
              </a:rPr>
              <a:t>Different Buses</a:t>
            </a:r>
            <a:endParaRPr lang="en-US" altLang="en-US" sz="88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877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9214" y="555172"/>
            <a:ext cx="7704667" cy="48095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I/O Ports</a:t>
            </a:r>
            <a:endParaRPr lang="en-US" b="1" dirty="0"/>
          </a:p>
        </p:txBody>
      </p:sp>
      <p:sp>
        <p:nvSpPr>
          <p:cNvPr id="5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879214" y="1585483"/>
            <a:ext cx="10794231" cy="38318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2700" b="1" dirty="0" smtClean="0">
                <a:solidFill>
                  <a:srgbClr val="000000"/>
                </a:solidFill>
                <a:latin typeface="+mj-lt"/>
                <a:cs typeface="Adobe Arabic" panose="02040503050201020203" pitchFamily="18" charset="-78"/>
              </a:rPr>
              <a:t>4 registers</a:t>
            </a:r>
          </a:p>
          <a:p>
            <a:pPr marL="514350" lvl="0" indent="-514350" eaLnBrk="0" fontAlgn="base" hangingPunct="0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</a:pPr>
            <a:r>
              <a:rPr lang="en-US" altLang="en-US" sz="2700" dirty="0" smtClean="0">
                <a:solidFill>
                  <a:srgbClr val="000000"/>
                </a:solidFill>
                <a:latin typeface="+mj-lt"/>
                <a:cs typeface="Adobe Arabic" panose="02040503050201020203" pitchFamily="18" charset="-78"/>
              </a:rPr>
              <a:t> </a:t>
            </a:r>
            <a:r>
              <a:rPr lang="en-US" altLang="en-US" sz="2700" dirty="0">
                <a:solidFill>
                  <a:srgbClr val="000000"/>
                </a:solidFill>
                <a:latin typeface="+mj-lt"/>
                <a:cs typeface="Adobe Arabic" panose="02040503050201020203" pitchFamily="18" charset="-78"/>
              </a:rPr>
              <a:t>data in - read by host device to get </a:t>
            </a:r>
            <a:r>
              <a:rPr lang="en-US" altLang="en-US" sz="2700" dirty="0" smtClean="0">
                <a:solidFill>
                  <a:srgbClr val="000000"/>
                </a:solidFill>
                <a:latin typeface="+mj-lt"/>
                <a:cs typeface="Adobe Arabic" panose="02040503050201020203" pitchFamily="18" charset="-78"/>
              </a:rPr>
              <a:t>input</a:t>
            </a:r>
          </a:p>
          <a:p>
            <a:pPr marL="514350" lvl="0" indent="-514350" eaLnBrk="0" fontAlgn="base" hangingPunct="0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</a:pPr>
            <a:r>
              <a:rPr lang="en-US" altLang="en-US" sz="2700" dirty="0" smtClean="0">
                <a:solidFill>
                  <a:srgbClr val="000000"/>
                </a:solidFill>
                <a:latin typeface="+mj-lt"/>
                <a:cs typeface="Adobe Arabic" panose="02040503050201020203" pitchFamily="18" charset="-78"/>
              </a:rPr>
              <a:t> </a:t>
            </a:r>
            <a:r>
              <a:rPr lang="en-US" altLang="en-US" sz="2700" dirty="0">
                <a:solidFill>
                  <a:srgbClr val="000000"/>
                </a:solidFill>
                <a:latin typeface="+mj-lt"/>
                <a:cs typeface="Adobe Arabic" panose="02040503050201020203" pitchFamily="18" charset="-78"/>
              </a:rPr>
              <a:t>data out - written to by host to get </a:t>
            </a:r>
            <a:r>
              <a:rPr lang="en-US" altLang="en-US" sz="2700" dirty="0" smtClean="0">
                <a:solidFill>
                  <a:srgbClr val="000000"/>
                </a:solidFill>
                <a:latin typeface="+mj-lt"/>
                <a:cs typeface="Adobe Arabic" panose="02040503050201020203" pitchFamily="18" charset="-78"/>
              </a:rPr>
              <a:t>output</a:t>
            </a:r>
          </a:p>
          <a:p>
            <a:pPr marL="514350" lvl="0" indent="-514350" eaLnBrk="0" fontAlgn="base" hangingPunct="0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</a:pPr>
            <a:r>
              <a:rPr lang="en-US" altLang="en-US" sz="2700" dirty="0" smtClean="0">
                <a:solidFill>
                  <a:srgbClr val="000000"/>
                </a:solidFill>
                <a:latin typeface="+mj-lt"/>
                <a:cs typeface="Adobe Arabic" panose="02040503050201020203" pitchFamily="18" charset="-78"/>
              </a:rPr>
              <a:t> </a:t>
            </a:r>
            <a:r>
              <a:rPr lang="en-US" altLang="en-US" sz="2700" dirty="0">
                <a:solidFill>
                  <a:srgbClr val="000000"/>
                </a:solidFill>
                <a:latin typeface="+mj-lt"/>
                <a:cs typeface="Adobe Arabic" panose="02040503050201020203" pitchFamily="18" charset="-78"/>
              </a:rPr>
              <a:t>status - bits indicating command completion, data availability in data-in register, device errors, etc</a:t>
            </a:r>
            <a:r>
              <a:rPr lang="en-US" altLang="en-US" sz="2700" dirty="0" smtClean="0">
                <a:solidFill>
                  <a:srgbClr val="000000"/>
                </a:solidFill>
                <a:latin typeface="+mj-lt"/>
                <a:cs typeface="Adobe Arabic" panose="02040503050201020203" pitchFamily="18" charset="-78"/>
              </a:rPr>
              <a:t>.</a:t>
            </a:r>
          </a:p>
          <a:p>
            <a:pPr marL="514350" lvl="0" indent="-514350" eaLnBrk="0" fontAlgn="base" hangingPunct="0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</a:pPr>
            <a:r>
              <a:rPr lang="en-US" altLang="en-US" sz="2700" dirty="0" smtClean="0">
                <a:solidFill>
                  <a:srgbClr val="000000"/>
                </a:solidFill>
                <a:latin typeface="+mj-lt"/>
                <a:cs typeface="Adobe Arabic" panose="02040503050201020203" pitchFamily="18" charset="-78"/>
              </a:rPr>
              <a:t> </a:t>
            </a:r>
            <a:r>
              <a:rPr lang="en-US" altLang="en-US" sz="2700" dirty="0">
                <a:solidFill>
                  <a:srgbClr val="000000"/>
                </a:solidFill>
                <a:latin typeface="+mj-lt"/>
                <a:cs typeface="Adobe Arabic" panose="02040503050201020203" pitchFamily="18" charset="-78"/>
              </a:rPr>
              <a:t>control - written to by host to start a command or change device mode (e.g. switching from full duplex to half, switching speeds, error checking, etc</a:t>
            </a:r>
            <a:r>
              <a:rPr lang="en-US" altLang="en-US" sz="2700" dirty="0" smtClean="0">
                <a:solidFill>
                  <a:srgbClr val="000000"/>
                </a:solidFill>
                <a:latin typeface="+mj-lt"/>
                <a:cs typeface="Adobe Arabic" panose="02040503050201020203" pitchFamily="18" charset="-78"/>
              </a:rPr>
              <a:t>.)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 typeface="Courier New" panose="02070309020205020404" pitchFamily="49" charset="0"/>
              <a:buChar char="o"/>
            </a:pPr>
            <a:r>
              <a:rPr lang="en-US" altLang="en-US" sz="2700" dirty="0" smtClean="0">
                <a:solidFill>
                  <a:srgbClr val="000000"/>
                </a:solidFill>
                <a:latin typeface="+mj-lt"/>
                <a:cs typeface="Adobe Arabic" panose="02040503050201020203" pitchFamily="18" charset="-78"/>
              </a:rPr>
              <a:t> </a:t>
            </a:r>
            <a:r>
              <a:rPr lang="en-US" altLang="en-US" sz="2700" dirty="0">
                <a:solidFill>
                  <a:srgbClr val="000000"/>
                </a:solidFill>
                <a:latin typeface="+mj-lt"/>
                <a:cs typeface="Adobe Arabic" panose="02040503050201020203" pitchFamily="18" charset="-78"/>
              </a:rPr>
              <a:t>Often 1-4 bytes in size and controller may hold small amounts of data temporarily</a:t>
            </a:r>
            <a:r>
              <a:rPr lang="en-US" altLang="en-US" sz="2700" dirty="0">
                <a:latin typeface="+mj-lt"/>
                <a:cs typeface="Adobe Arabic" panose="02040503050201020203" pitchFamily="18" charset="-78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974302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7566" y="43934"/>
            <a:ext cx="10515600" cy="858033"/>
          </a:xfrm>
        </p:spPr>
        <p:txBody>
          <a:bodyPr>
            <a:normAutofit/>
          </a:bodyPr>
          <a:lstStyle/>
          <a:p>
            <a:pPr lvl="0"/>
            <a:r>
              <a:rPr lang="en-US" altLang="en-US" sz="4000" b="1" dirty="0" smtClean="0">
                <a:solidFill>
                  <a:srgbClr val="000000"/>
                </a:solidFill>
              </a:rPr>
              <a:t>Polling</a:t>
            </a:r>
            <a:endParaRPr lang="en-US" sz="4000" b="1" dirty="0">
              <a:solidFill>
                <a:srgbClr val="0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7517" y="1056346"/>
            <a:ext cx="11245931" cy="5261327"/>
          </a:xfrm>
        </p:spPr>
        <p:txBody>
          <a:bodyPr>
            <a:noAutofit/>
          </a:bodyPr>
          <a:lstStyle/>
          <a:p>
            <a:pPr lv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Ø"/>
            </a:pPr>
            <a:r>
              <a:rPr lang="en-US" altLang="en-US" dirty="0" smtClean="0">
                <a:solidFill>
                  <a:srgbClr val="000000"/>
                </a:solidFill>
                <a:latin typeface="+mj-lt"/>
              </a:rPr>
              <a:t> Handshaking </a:t>
            </a:r>
            <a:r>
              <a:rPr lang="en-US" altLang="en-US" dirty="0">
                <a:solidFill>
                  <a:srgbClr val="000000"/>
                </a:solidFill>
                <a:latin typeface="+mj-lt"/>
              </a:rPr>
              <a:t>occurs between host and </a:t>
            </a:r>
            <a:r>
              <a:rPr lang="en-US" altLang="en-US" dirty="0" smtClean="0">
                <a:solidFill>
                  <a:srgbClr val="000000"/>
                </a:solidFill>
                <a:latin typeface="+mj-lt"/>
              </a:rPr>
              <a:t>controller</a:t>
            </a:r>
          </a:p>
          <a:p>
            <a:pPr lv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Ø"/>
            </a:pPr>
            <a:r>
              <a:rPr lang="en-US" altLang="en-US" dirty="0" smtClean="0">
                <a:solidFill>
                  <a:srgbClr val="000000"/>
                </a:solidFill>
                <a:latin typeface="+mj-lt"/>
              </a:rPr>
              <a:t> </a:t>
            </a:r>
            <a:r>
              <a:rPr lang="en-US" altLang="en-US" dirty="0">
                <a:solidFill>
                  <a:srgbClr val="000000"/>
                </a:solidFill>
                <a:latin typeface="+mj-lt"/>
              </a:rPr>
              <a:t>Could use 2 bits to have producer consumer relationship </a:t>
            </a:r>
            <a:endParaRPr lang="en-US" altLang="en-US" dirty="0" smtClean="0">
              <a:solidFill>
                <a:srgbClr val="000000"/>
              </a:solidFill>
              <a:latin typeface="+mj-lt"/>
            </a:endParaRPr>
          </a:p>
          <a:p>
            <a:pPr lvl="1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Ø"/>
            </a:pPr>
            <a:r>
              <a:rPr lang="en-US" altLang="en-US" dirty="0">
                <a:solidFill>
                  <a:srgbClr val="000000"/>
                </a:solidFill>
                <a:latin typeface="+mj-lt"/>
              </a:rPr>
              <a:t> </a:t>
            </a:r>
            <a:r>
              <a:rPr lang="en-US" altLang="en-US" dirty="0" smtClean="0">
                <a:solidFill>
                  <a:srgbClr val="000000"/>
                </a:solidFill>
                <a:latin typeface="+mj-lt"/>
              </a:rPr>
              <a:t>Command-ready</a:t>
            </a:r>
          </a:p>
          <a:p>
            <a:pPr lvl="1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Ø"/>
            </a:pPr>
            <a:r>
              <a:rPr lang="en-US" altLang="en-US" dirty="0" smtClean="0">
                <a:solidFill>
                  <a:srgbClr val="000000"/>
                </a:solidFill>
                <a:latin typeface="+mj-lt"/>
              </a:rPr>
              <a:t> Busy</a:t>
            </a:r>
          </a:p>
          <a:p>
            <a:pPr lv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Ø"/>
            </a:pPr>
            <a:r>
              <a:rPr lang="en-US" altLang="en-US" dirty="0" smtClean="0">
                <a:solidFill>
                  <a:srgbClr val="000000"/>
                </a:solidFill>
                <a:latin typeface="+mj-lt"/>
              </a:rPr>
              <a:t> </a:t>
            </a:r>
            <a:r>
              <a:rPr lang="en-US" altLang="en-US" dirty="0">
                <a:solidFill>
                  <a:srgbClr val="000000"/>
                </a:solidFill>
                <a:latin typeface="+mj-lt"/>
              </a:rPr>
              <a:t>set means change to </a:t>
            </a:r>
            <a:r>
              <a:rPr lang="en-US" altLang="en-US" dirty="0" smtClean="0">
                <a:solidFill>
                  <a:srgbClr val="000000"/>
                </a:solidFill>
                <a:latin typeface="+mj-lt"/>
              </a:rPr>
              <a:t>1</a:t>
            </a:r>
          </a:p>
          <a:p>
            <a:pPr lv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Ø"/>
            </a:pPr>
            <a:r>
              <a:rPr lang="en-US" altLang="en-US" dirty="0" smtClean="0">
                <a:solidFill>
                  <a:srgbClr val="000000"/>
                </a:solidFill>
                <a:latin typeface="+mj-lt"/>
              </a:rPr>
              <a:t> </a:t>
            </a:r>
            <a:r>
              <a:rPr lang="en-US" altLang="en-US" dirty="0">
                <a:solidFill>
                  <a:srgbClr val="000000"/>
                </a:solidFill>
                <a:latin typeface="+mj-lt"/>
              </a:rPr>
              <a:t>clear means change to </a:t>
            </a:r>
            <a:r>
              <a:rPr lang="en-US" altLang="en-US" dirty="0" smtClean="0">
                <a:solidFill>
                  <a:srgbClr val="000000"/>
                </a:solidFill>
                <a:latin typeface="+mj-lt"/>
              </a:rPr>
              <a:t>0</a:t>
            </a: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endParaRPr lang="en-US" altLang="en-US" dirty="0" smtClean="0">
              <a:solidFill>
                <a:srgbClr val="000000"/>
              </a:solidFill>
              <a:latin typeface="+mj-lt"/>
            </a:endParaRPr>
          </a:p>
          <a:p>
            <a:pPr lv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Ø"/>
            </a:pPr>
            <a:r>
              <a:rPr lang="en-US" altLang="en-US" dirty="0" smtClean="0">
                <a:solidFill>
                  <a:srgbClr val="000000"/>
                </a:solidFill>
                <a:latin typeface="+mj-lt"/>
              </a:rPr>
              <a:t> </a:t>
            </a:r>
            <a:r>
              <a:rPr lang="en-US" altLang="en-US" dirty="0">
                <a:solidFill>
                  <a:srgbClr val="000000"/>
                </a:solidFill>
                <a:latin typeface="+mj-lt"/>
              </a:rPr>
              <a:t>Controller sets busy bit while working and clears when ready for </a:t>
            </a:r>
            <a:r>
              <a:rPr lang="en-US" altLang="en-US" dirty="0" smtClean="0">
                <a:solidFill>
                  <a:srgbClr val="000000"/>
                </a:solidFill>
                <a:latin typeface="+mj-lt"/>
              </a:rPr>
              <a:t>commands</a:t>
            </a:r>
          </a:p>
          <a:p>
            <a:pPr lv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Ø"/>
            </a:pPr>
            <a:r>
              <a:rPr lang="en-US" altLang="en-US" dirty="0" smtClean="0">
                <a:solidFill>
                  <a:srgbClr val="000000"/>
                </a:solidFill>
                <a:latin typeface="+mj-lt"/>
              </a:rPr>
              <a:t> </a:t>
            </a:r>
            <a:r>
              <a:rPr lang="en-US" altLang="en-US" dirty="0">
                <a:solidFill>
                  <a:srgbClr val="000000"/>
                </a:solidFill>
                <a:latin typeface="+mj-lt"/>
              </a:rPr>
              <a:t>Host (e.g. CPU) signals need to execute command by setting command ready</a:t>
            </a:r>
            <a:r>
              <a:rPr lang="en-US" altLang="en-US" sz="3600" dirty="0">
                <a:latin typeface="+mj-lt"/>
              </a:rPr>
              <a:t> </a:t>
            </a:r>
            <a:endParaRPr lang="en-US" altLang="en-US" sz="5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580395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2" y="401185"/>
            <a:ext cx="7704667" cy="821973"/>
          </a:xfrm>
        </p:spPr>
        <p:txBody>
          <a:bodyPr>
            <a:normAutofit/>
          </a:bodyPr>
          <a:lstStyle/>
          <a:p>
            <a:pPr lvl="0" eaLnBrk="0" fontAlgn="base" hangingPunct="0">
              <a:lnSpc>
                <a:spcPct val="100000"/>
              </a:lnSpc>
              <a:spcAft>
                <a:spcPct val="0"/>
              </a:spcAft>
            </a:pPr>
            <a:r>
              <a:rPr lang="en-US" altLang="en-US" sz="4000" b="1" dirty="0" smtClean="0">
                <a:solidFill>
                  <a:srgbClr val="000000"/>
                </a:solidFill>
              </a:rPr>
              <a:t>Algorithm:</a:t>
            </a:r>
            <a:endParaRPr lang="en-US" altLang="en-US" sz="4000" b="1" dirty="0">
              <a:solidFill>
                <a:srgbClr val="0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2132" y="1330031"/>
            <a:ext cx="10489432" cy="5023267"/>
          </a:xfrm>
        </p:spPr>
        <p:txBody>
          <a:bodyPr>
            <a:normAutofit fontScale="70000" lnSpcReduction="20000"/>
          </a:bodyPr>
          <a:lstStyle/>
          <a:p>
            <a:pPr marL="914400" lvl="0" indent="-914400">
              <a:buAutoNum type="arabicPeriod"/>
            </a:pPr>
            <a:r>
              <a:rPr lang="en-US" altLang="en-US" sz="4800" dirty="0" smtClean="0">
                <a:solidFill>
                  <a:srgbClr val="000000"/>
                </a:solidFill>
                <a:latin typeface="+mj-lt"/>
              </a:rPr>
              <a:t>Host </a:t>
            </a:r>
            <a:r>
              <a:rPr lang="en-US" altLang="en-US" sz="4800" dirty="0">
                <a:solidFill>
                  <a:srgbClr val="000000"/>
                </a:solidFill>
                <a:latin typeface="+mj-lt"/>
              </a:rPr>
              <a:t>busy-waits (polls) for busy bit to become clear </a:t>
            </a:r>
            <a:endParaRPr lang="en-US" altLang="en-US" sz="4800" dirty="0" smtClean="0">
              <a:solidFill>
                <a:srgbClr val="000000"/>
              </a:solidFill>
              <a:latin typeface="+mj-lt"/>
            </a:endParaRPr>
          </a:p>
          <a:p>
            <a:pPr marL="914400" lvl="0" indent="-914400">
              <a:buAutoNum type="arabicPeriod"/>
            </a:pPr>
            <a:r>
              <a:rPr lang="en-US" altLang="en-US" sz="4800" dirty="0" smtClean="0">
                <a:solidFill>
                  <a:srgbClr val="000000"/>
                </a:solidFill>
                <a:latin typeface="+mj-lt"/>
              </a:rPr>
              <a:t>Host </a:t>
            </a:r>
            <a:r>
              <a:rPr lang="en-US" altLang="en-US" sz="4800" dirty="0">
                <a:solidFill>
                  <a:srgbClr val="000000"/>
                </a:solidFill>
                <a:latin typeface="+mj-lt"/>
              </a:rPr>
              <a:t>sets write bit in control register and writes a byte to data out </a:t>
            </a:r>
            <a:endParaRPr lang="en-US" altLang="en-US" sz="4800" dirty="0" smtClean="0">
              <a:solidFill>
                <a:srgbClr val="000000"/>
              </a:solidFill>
              <a:latin typeface="+mj-lt"/>
            </a:endParaRPr>
          </a:p>
          <a:p>
            <a:pPr marL="914400" lvl="0" indent="-914400">
              <a:buAutoNum type="arabicPeriod"/>
            </a:pPr>
            <a:r>
              <a:rPr lang="en-US" altLang="en-US" sz="4800" dirty="0" smtClean="0">
                <a:solidFill>
                  <a:srgbClr val="000000"/>
                </a:solidFill>
                <a:latin typeface="+mj-lt"/>
              </a:rPr>
              <a:t>Host </a:t>
            </a:r>
            <a:r>
              <a:rPr lang="en-US" altLang="en-US" sz="4800" dirty="0">
                <a:solidFill>
                  <a:srgbClr val="000000"/>
                </a:solidFill>
                <a:latin typeface="+mj-lt"/>
              </a:rPr>
              <a:t>sets command ready </a:t>
            </a:r>
            <a:r>
              <a:rPr lang="en-US" altLang="en-US" sz="4800" dirty="0" smtClean="0">
                <a:solidFill>
                  <a:srgbClr val="000000"/>
                </a:solidFill>
                <a:latin typeface="+mj-lt"/>
              </a:rPr>
              <a:t>bit</a:t>
            </a:r>
          </a:p>
          <a:p>
            <a:pPr marL="914400" lvl="0" indent="-914400">
              <a:buAutoNum type="arabicPeriod"/>
            </a:pPr>
            <a:r>
              <a:rPr lang="en-US" altLang="en-US" sz="4800" dirty="0" smtClean="0">
                <a:solidFill>
                  <a:srgbClr val="000000"/>
                </a:solidFill>
                <a:latin typeface="+mj-lt"/>
              </a:rPr>
              <a:t>Controller </a:t>
            </a:r>
            <a:r>
              <a:rPr lang="en-US" altLang="en-US" sz="4800" dirty="0">
                <a:solidFill>
                  <a:srgbClr val="000000"/>
                </a:solidFill>
                <a:latin typeface="+mj-lt"/>
              </a:rPr>
              <a:t>checks command-ready and sets busy </a:t>
            </a:r>
            <a:r>
              <a:rPr lang="en-US" altLang="en-US" sz="4800" dirty="0" smtClean="0">
                <a:solidFill>
                  <a:srgbClr val="000000"/>
                </a:solidFill>
                <a:latin typeface="+mj-lt"/>
              </a:rPr>
              <a:t>bit</a:t>
            </a:r>
          </a:p>
          <a:p>
            <a:pPr marL="914400" lvl="0" indent="-914400">
              <a:buAutoNum type="arabicPeriod"/>
            </a:pPr>
            <a:r>
              <a:rPr lang="en-US" altLang="en-US" sz="4800" dirty="0" smtClean="0">
                <a:solidFill>
                  <a:srgbClr val="000000"/>
                </a:solidFill>
                <a:latin typeface="+mj-lt"/>
              </a:rPr>
              <a:t>Controller </a:t>
            </a:r>
            <a:r>
              <a:rPr lang="en-US" altLang="en-US" sz="4800" dirty="0">
                <a:solidFill>
                  <a:srgbClr val="000000"/>
                </a:solidFill>
                <a:latin typeface="+mj-lt"/>
              </a:rPr>
              <a:t>reads command register and sees write command in control register It reads data out and does I/O to the </a:t>
            </a:r>
            <a:r>
              <a:rPr lang="en-US" altLang="en-US" sz="4800" dirty="0" smtClean="0">
                <a:solidFill>
                  <a:srgbClr val="000000"/>
                </a:solidFill>
                <a:latin typeface="+mj-lt"/>
              </a:rPr>
              <a:t>device</a:t>
            </a:r>
          </a:p>
          <a:p>
            <a:pPr marL="914400" lvl="0" indent="-914400">
              <a:buAutoNum type="arabicPeriod"/>
            </a:pPr>
            <a:r>
              <a:rPr lang="en-US" altLang="en-US" sz="4800" dirty="0" smtClean="0">
                <a:solidFill>
                  <a:srgbClr val="000000"/>
                </a:solidFill>
                <a:latin typeface="+mj-lt"/>
              </a:rPr>
              <a:t>Controller </a:t>
            </a:r>
            <a:r>
              <a:rPr lang="en-US" altLang="en-US" sz="4800" dirty="0">
                <a:solidFill>
                  <a:srgbClr val="000000"/>
                </a:solidFill>
                <a:latin typeface="+mj-lt"/>
              </a:rPr>
              <a:t>clears command ready and clears error bit (success) and clears busy </a:t>
            </a:r>
            <a:r>
              <a:rPr lang="en-US" altLang="en-US" sz="4800" dirty="0" smtClean="0">
                <a:solidFill>
                  <a:srgbClr val="000000"/>
                </a:solidFill>
                <a:latin typeface="+mj-lt"/>
              </a:rPr>
              <a:t>bit</a:t>
            </a:r>
            <a:endParaRPr lang="en-US" altLang="en-US" sz="6000" dirty="0" smtClean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654065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6115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Interrupts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13105"/>
            <a:ext cx="10515600" cy="4351338"/>
          </a:xfrm>
        </p:spPr>
        <p:txBody>
          <a:bodyPr>
            <a:noAutofit/>
          </a:bodyPr>
          <a:lstStyle/>
          <a:p>
            <a:pPr lvl="0"/>
            <a:r>
              <a:rPr lang="en-US" altLang="en-US" sz="2700" dirty="0" smtClean="0">
                <a:solidFill>
                  <a:srgbClr val="000000"/>
                </a:solidFill>
                <a:latin typeface="+mj-lt"/>
              </a:rPr>
              <a:t>CPU </a:t>
            </a:r>
            <a:r>
              <a:rPr lang="en-US" altLang="en-US" sz="2700" dirty="0">
                <a:solidFill>
                  <a:srgbClr val="000000"/>
                </a:solidFill>
                <a:latin typeface="+mj-lt"/>
              </a:rPr>
              <a:t>has an interrupt request (IRQ) line that is checked after every instruction </a:t>
            </a:r>
            <a:endParaRPr lang="en-US" altLang="en-US" sz="2700" dirty="0" smtClean="0">
              <a:solidFill>
                <a:srgbClr val="000000"/>
              </a:solidFill>
              <a:latin typeface="+mj-lt"/>
            </a:endParaRPr>
          </a:p>
          <a:p>
            <a:pPr lvl="0"/>
            <a:r>
              <a:rPr lang="en-US" altLang="en-US" sz="2700" dirty="0" smtClean="0">
                <a:solidFill>
                  <a:srgbClr val="000000"/>
                </a:solidFill>
                <a:latin typeface="+mj-lt"/>
              </a:rPr>
              <a:t>On </a:t>
            </a:r>
            <a:r>
              <a:rPr lang="en-US" altLang="en-US" sz="2700" dirty="0">
                <a:solidFill>
                  <a:srgbClr val="000000"/>
                </a:solidFill>
                <a:latin typeface="+mj-lt"/>
              </a:rPr>
              <a:t>signal from a controller, CPU saves state and performs an interrupt handler </a:t>
            </a:r>
            <a:r>
              <a:rPr lang="en-US" altLang="en-US" sz="2700" dirty="0" smtClean="0">
                <a:solidFill>
                  <a:srgbClr val="000000"/>
                </a:solidFill>
                <a:latin typeface="+mj-lt"/>
              </a:rPr>
              <a:t>routine</a:t>
            </a:r>
          </a:p>
          <a:p>
            <a:pPr lvl="1"/>
            <a:r>
              <a:rPr lang="en-US" altLang="en-US" sz="2700" dirty="0" smtClean="0">
                <a:solidFill>
                  <a:srgbClr val="000000"/>
                </a:solidFill>
                <a:latin typeface="+mj-lt"/>
              </a:rPr>
              <a:t> </a:t>
            </a:r>
            <a:r>
              <a:rPr lang="en-US" altLang="en-US" sz="2700" dirty="0">
                <a:solidFill>
                  <a:srgbClr val="000000"/>
                </a:solidFill>
                <a:latin typeface="+mj-lt"/>
              </a:rPr>
              <a:t>Dev. controller raises interrupts by signaling </a:t>
            </a:r>
            <a:r>
              <a:rPr lang="en-US" altLang="en-US" sz="2700" dirty="0" smtClean="0">
                <a:solidFill>
                  <a:srgbClr val="000000"/>
                </a:solidFill>
                <a:latin typeface="+mj-lt"/>
              </a:rPr>
              <a:t>IRQ</a:t>
            </a:r>
          </a:p>
          <a:p>
            <a:pPr lvl="1"/>
            <a:r>
              <a:rPr lang="en-US" altLang="en-US" sz="2700" dirty="0" smtClean="0">
                <a:solidFill>
                  <a:srgbClr val="000000"/>
                </a:solidFill>
                <a:latin typeface="+mj-lt"/>
              </a:rPr>
              <a:t> </a:t>
            </a:r>
            <a:r>
              <a:rPr lang="en-US" altLang="en-US" sz="2700" dirty="0">
                <a:solidFill>
                  <a:srgbClr val="000000"/>
                </a:solidFill>
                <a:latin typeface="+mj-lt"/>
              </a:rPr>
              <a:t>CPU catches the interrupt and dispatches it to the interrupt </a:t>
            </a:r>
            <a:r>
              <a:rPr lang="en-US" altLang="en-US" sz="2700" dirty="0" smtClean="0">
                <a:solidFill>
                  <a:srgbClr val="000000"/>
                </a:solidFill>
                <a:latin typeface="+mj-lt"/>
              </a:rPr>
              <a:t>handler</a:t>
            </a:r>
          </a:p>
          <a:p>
            <a:pPr lvl="1"/>
            <a:r>
              <a:rPr lang="en-US" altLang="en-US" sz="2700" dirty="0" smtClean="0">
                <a:solidFill>
                  <a:srgbClr val="000000"/>
                </a:solidFill>
                <a:latin typeface="+mj-lt"/>
              </a:rPr>
              <a:t> </a:t>
            </a:r>
            <a:r>
              <a:rPr lang="en-US" altLang="en-US" sz="2700" dirty="0">
                <a:solidFill>
                  <a:srgbClr val="000000"/>
                </a:solidFill>
                <a:latin typeface="+mj-lt"/>
              </a:rPr>
              <a:t>100's or 1000's managed per </a:t>
            </a:r>
            <a:r>
              <a:rPr lang="en-US" altLang="en-US" sz="2700" dirty="0" smtClean="0">
                <a:solidFill>
                  <a:srgbClr val="000000"/>
                </a:solidFill>
                <a:latin typeface="+mj-lt"/>
              </a:rPr>
              <a:t>second</a:t>
            </a:r>
          </a:p>
          <a:p>
            <a:pPr lvl="0"/>
            <a:r>
              <a:rPr lang="en-US" altLang="en-US" sz="2700" dirty="0" smtClean="0">
                <a:solidFill>
                  <a:srgbClr val="000000"/>
                </a:solidFill>
                <a:latin typeface="+mj-lt"/>
              </a:rPr>
              <a:t> </a:t>
            </a:r>
            <a:r>
              <a:rPr lang="en-US" altLang="en-US" sz="2700" dirty="0">
                <a:solidFill>
                  <a:srgbClr val="000000"/>
                </a:solidFill>
                <a:latin typeface="+mj-lt"/>
              </a:rPr>
              <a:t>Need to handle during critical processing Need to dispatch without polling Need priority levels</a:t>
            </a:r>
            <a:r>
              <a:rPr lang="en-US" altLang="en-US" sz="2700" dirty="0">
                <a:latin typeface="+mj-lt"/>
              </a:rPr>
              <a:t> </a:t>
            </a:r>
            <a:endParaRPr lang="en-US" altLang="en-US" sz="2700" dirty="0" smtClean="0">
              <a:latin typeface="+mj-lt"/>
            </a:endParaRPr>
          </a:p>
          <a:p>
            <a:r>
              <a:rPr lang="en-US" altLang="en-US" sz="2700" dirty="0">
                <a:solidFill>
                  <a:srgbClr val="000000"/>
                </a:solidFill>
                <a:latin typeface="+mj-lt"/>
                <a:cs typeface="Aldhabi" panose="01000000000000000000" pitchFamily="2" charset="-78"/>
              </a:rPr>
              <a:t>Have interrupt controller </a:t>
            </a:r>
            <a:r>
              <a:rPr lang="en-US" altLang="en-US" sz="2700" dirty="0" smtClean="0">
                <a:solidFill>
                  <a:srgbClr val="000000"/>
                </a:solidFill>
                <a:latin typeface="+mj-lt"/>
                <a:cs typeface="Aldhabi" panose="01000000000000000000" pitchFamily="2" charset="-78"/>
              </a:rPr>
              <a:t>HW</a:t>
            </a:r>
          </a:p>
          <a:p>
            <a:pPr lvl="1"/>
            <a:r>
              <a:rPr lang="en-US" altLang="en-US" sz="2300" dirty="0" smtClean="0">
                <a:solidFill>
                  <a:srgbClr val="000000"/>
                </a:solidFill>
                <a:latin typeface="+mj-lt"/>
                <a:cs typeface="Aldhabi" panose="01000000000000000000" pitchFamily="2" charset="-78"/>
              </a:rPr>
              <a:t> </a:t>
            </a:r>
            <a:r>
              <a:rPr lang="en-US" altLang="en-US" sz="2300" dirty="0" err="1">
                <a:solidFill>
                  <a:srgbClr val="000000"/>
                </a:solidFill>
                <a:latin typeface="+mj-lt"/>
                <a:cs typeface="Aldhabi" panose="01000000000000000000" pitchFamily="2" charset="-78"/>
              </a:rPr>
              <a:t>Nonmaskable</a:t>
            </a:r>
            <a:r>
              <a:rPr lang="en-US" altLang="en-US" sz="2300" dirty="0">
                <a:solidFill>
                  <a:srgbClr val="000000"/>
                </a:solidFill>
                <a:latin typeface="+mj-lt"/>
                <a:cs typeface="Aldhabi" panose="01000000000000000000" pitchFamily="2" charset="-78"/>
              </a:rPr>
              <a:t> interrupts - e.g. memory errors - can't be </a:t>
            </a:r>
            <a:r>
              <a:rPr lang="en-US" altLang="en-US" sz="2300" dirty="0" smtClean="0">
                <a:solidFill>
                  <a:srgbClr val="000000"/>
                </a:solidFill>
                <a:latin typeface="+mj-lt"/>
                <a:cs typeface="Aldhabi" panose="01000000000000000000" pitchFamily="2" charset="-78"/>
              </a:rPr>
              <a:t>hidden</a:t>
            </a:r>
          </a:p>
          <a:p>
            <a:pPr lvl="1"/>
            <a:r>
              <a:rPr lang="en-US" altLang="en-US" sz="2300" dirty="0" smtClean="0">
                <a:solidFill>
                  <a:srgbClr val="000000"/>
                </a:solidFill>
                <a:latin typeface="+mj-lt"/>
                <a:cs typeface="Aldhabi" panose="01000000000000000000" pitchFamily="2" charset="-78"/>
              </a:rPr>
              <a:t> </a:t>
            </a:r>
            <a:r>
              <a:rPr lang="en-US" altLang="en-US" sz="2300" dirty="0" err="1">
                <a:solidFill>
                  <a:srgbClr val="000000"/>
                </a:solidFill>
                <a:latin typeface="+mj-lt"/>
                <a:cs typeface="Aldhabi" panose="01000000000000000000" pitchFamily="2" charset="-78"/>
              </a:rPr>
              <a:t>Maskable</a:t>
            </a:r>
            <a:r>
              <a:rPr lang="en-US" altLang="en-US" sz="2300" dirty="0">
                <a:solidFill>
                  <a:srgbClr val="000000"/>
                </a:solidFill>
                <a:latin typeface="+mj-lt"/>
                <a:cs typeface="Aldhabi" panose="01000000000000000000" pitchFamily="2" charset="-78"/>
              </a:rPr>
              <a:t> interrupts - can be turned </a:t>
            </a:r>
            <a:r>
              <a:rPr lang="en-US" altLang="en-US" sz="2300" dirty="0" smtClean="0">
                <a:solidFill>
                  <a:srgbClr val="000000"/>
                </a:solidFill>
                <a:latin typeface="+mj-lt"/>
                <a:cs typeface="Aldhabi" panose="01000000000000000000" pitchFamily="2" charset="-78"/>
              </a:rPr>
              <a:t>off/ignored</a:t>
            </a:r>
            <a:endParaRPr lang="en-US" altLang="en-US" sz="2300" dirty="0" smtClean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2147775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7308</TotalTime>
  <Words>780</Words>
  <Application>Microsoft Office PowerPoint</Application>
  <PresentationFormat>Widescreen</PresentationFormat>
  <Paragraphs>84</Paragraphs>
  <Slides>12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22" baseType="lpstr">
      <vt:lpstr>Arial Unicode MS</vt:lpstr>
      <vt:lpstr>Adobe Arabic</vt:lpstr>
      <vt:lpstr>Aldhabi</vt:lpstr>
      <vt:lpstr>Arial</vt:lpstr>
      <vt:lpstr>Calibri</vt:lpstr>
      <vt:lpstr>Calibri Light</vt:lpstr>
      <vt:lpstr>Courier New</vt:lpstr>
      <vt:lpstr>Garamond</vt:lpstr>
      <vt:lpstr>Wingdings</vt:lpstr>
      <vt:lpstr>Office Theme</vt:lpstr>
      <vt:lpstr>PowerPoint Presentation</vt:lpstr>
      <vt:lpstr>I/O Systems</vt:lpstr>
      <vt:lpstr>I/O Hardware</vt:lpstr>
      <vt:lpstr>How does I/O happen?</vt:lpstr>
      <vt:lpstr>Different Buses</vt:lpstr>
      <vt:lpstr>I/O Ports</vt:lpstr>
      <vt:lpstr>Polling</vt:lpstr>
      <vt:lpstr>Algorithm:</vt:lpstr>
      <vt:lpstr>Interrupts</vt:lpstr>
      <vt:lpstr>Interrupts (Contd..)</vt:lpstr>
      <vt:lpstr>Direct Memory Access (DMA)</vt:lpstr>
      <vt:lpstr>I/O Review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File Systems</dc:title>
  <dc:creator>David Monismith</dc:creator>
  <cp:lastModifiedBy>Hussani,Syed Mazhar</cp:lastModifiedBy>
  <cp:revision>63</cp:revision>
  <dcterms:created xsi:type="dcterms:W3CDTF">2012-11-30T16:01:39Z</dcterms:created>
  <dcterms:modified xsi:type="dcterms:W3CDTF">2014-11-05T09:47:36Z</dcterms:modified>
</cp:coreProperties>
</file>