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 autoCompressPictures="0">
  <p:sldMasterIdLst>
    <p:sldMasterId id="2147483889" r:id="rId1"/>
  </p:sldMasterIdLst>
  <p:notesMasterIdLst>
    <p:notesMasterId r:id="rId11"/>
  </p:notesMasterIdLst>
  <p:handoutMasterIdLst>
    <p:handoutMasterId r:id="rId12"/>
  </p:handoutMasterIdLst>
  <p:sldIdLst>
    <p:sldId id="267" r:id="rId2"/>
    <p:sldId id="273" r:id="rId3"/>
    <p:sldId id="274" r:id="rId4"/>
    <p:sldId id="275" r:id="rId5"/>
    <p:sldId id="276" r:id="rId6"/>
    <p:sldId id="277" r:id="rId7"/>
    <p:sldId id="261" r:id="rId8"/>
    <p:sldId id="257" r:id="rId9"/>
    <p:sldId id="27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608" y="-10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E9DD0-2B57-9141-B323-AC373D623CE4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11DC6E-706A-6D44-9191-BCEE71B0B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834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62BC4-598F-2843-B2D0-448579888C33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5F369-0B78-1C4C-873F-4DF09FA4B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121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5F369-0B78-1C4C-873F-4DF09FA4B5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24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DF3C-C73B-2B44-AC4B-00292C3E5327}" type="datetime1">
              <a:rPr lang="en-US" smtClean="0"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91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94AD-9C3E-2344-8C17-22CB907EB689}" type="datetime1">
              <a:rPr lang="en-US" smtClean="0"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66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5461-DDF6-D846-9437-3D8255F84AB5}" type="datetime1">
              <a:rPr lang="en-US" smtClean="0"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51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E4A7-87FB-2B48-9DDF-3C1DFE1D45D0}" type="datetime1">
              <a:rPr lang="en-US" smtClean="0"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65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5650-CA0C-1E44-88F5-D89F7EE58C90}" type="datetime1">
              <a:rPr lang="en-US" smtClean="0"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38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C1D5-7F98-694B-95AE-B0339C0B248E}" type="datetime1">
              <a:rPr lang="en-US" smtClean="0"/>
              <a:t>11/14/14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1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AA07-8011-0C46-8CD5-71464AFA995B}" type="datetime1">
              <a:rPr lang="en-US" smtClean="0"/>
              <a:t>11/14/14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8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EA7B-C57B-2444-AB63-5336D83DA827}" type="datetime1">
              <a:rPr lang="en-US" smtClean="0"/>
              <a:t>11/14/14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12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CE74-20D6-7149-BEF8-CEFADD0C90B7}" type="datetime1">
              <a:rPr lang="en-US" smtClean="0"/>
              <a:t>11/14/14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44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7D16E-76A6-2748-BFEF-2918ACECEAB6}" type="datetime1">
              <a:rPr lang="en-US" smtClean="0"/>
              <a:t>11/14/14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91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C387-6957-0042-B31C-C1AA2D6CED42}" type="datetime1">
              <a:rPr lang="en-US" smtClean="0"/>
              <a:t>11/14/14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450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0DDAF-0878-BB46-89E3-3535CE48F5B2}" type="datetime1">
              <a:rPr lang="en-US" smtClean="0"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12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upload.wikimedia.org/wikipedia/commons/9/93/Cache,associative-fill-both.pn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61708" y="2091263"/>
            <a:ext cx="9068586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Memory Management: Caching</a:t>
            </a: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62100" y="4682062"/>
            <a:ext cx="9070848" cy="4572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Operating Systems</a:t>
            </a:r>
          </a:p>
          <a:p>
            <a:pPr algn="ctr"/>
            <a:r>
              <a:rPr lang="en-US" sz="2400" dirty="0" smtClean="0"/>
              <a:t>CS550</a:t>
            </a:r>
          </a:p>
        </p:txBody>
      </p:sp>
    </p:spTree>
    <p:extLst>
      <p:ext uri="{BB962C8B-B14F-4D97-AF65-F5344CB8AC3E}">
        <p14:creationId xmlns:p14="http://schemas.microsoft.com/office/powerpoint/2010/main" val="887492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8033"/>
          </a:xfrm>
        </p:spPr>
        <p:txBody>
          <a:bodyPr>
            <a:normAutofit/>
          </a:bodyPr>
          <a:lstStyle/>
          <a:p>
            <a:pPr lvl="0"/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CPU Caching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3217"/>
            <a:ext cx="10515600" cy="4802580"/>
          </a:xfrm>
        </p:spPr>
        <p:txBody>
          <a:bodyPr>
            <a:no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 Cache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is on chip memory used by the CPU to decrease the average time to access memory </a:t>
            </a:r>
            <a:endParaRPr lang="en-US" altLang="en-US" dirty="0" smtClean="0">
              <a:solidFill>
                <a:srgbClr val="000000"/>
              </a:solidFill>
              <a:latin typeface="+mj-lt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Modern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CPUs have 3 types of cache, in general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.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Data cache - variables are stored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here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Instruction cache - operations to run are stored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here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Translation look aside buffer - used to speed up virtual to physical memory access for both instructions and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data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 Cache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hit - processor immediately reads data from or writes to cache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 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Cache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miss - cache allocates a new entry reading in data from memory </a:t>
            </a:r>
            <a:endParaRPr lang="en-US" altLang="en-US" dirty="0" smtClean="0">
              <a:solidFill>
                <a:srgbClr val="000000"/>
              </a:solidFill>
              <a:latin typeface="+mj-lt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Cache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lines - representation of a block of memory in cache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endParaRPr lang="en-US" altLang="en-US" dirty="0" smtClean="0">
              <a:solidFill>
                <a:srgbClr val="000000"/>
              </a:solidFill>
              <a:latin typeface="+mj-lt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endParaRPr lang="en-US" altLang="en-US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8816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2" y="228600"/>
            <a:ext cx="7704667" cy="501340"/>
          </a:xfrm>
        </p:spPr>
        <p:txBody>
          <a:bodyPr>
            <a:noAutofit/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en-US" altLang="en-US" sz="3600" b="1" dirty="0" smtClean="0">
                <a:solidFill>
                  <a:srgbClr val="000000"/>
                </a:solidFill>
              </a:rPr>
              <a:t>Cache </a:t>
            </a:r>
            <a:r>
              <a:rPr lang="en-US" altLang="en-US" sz="3600" b="1" dirty="0">
                <a:solidFill>
                  <a:srgbClr val="000000"/>
                </a:solidFill>
              </a:rPr>
              <a:t>entry structure </a:t>
            </a:r>
            <a:endParaRPr lang="en-US" altLang="en-US" sz="6000" dirty="0">
              <a:ln>
                <a:noFill/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005" y="1517018"/>
            <a:ext cx="10774438" cy="5097537"/>
          </a:xfrm>
        </p:spPr>
        <p:txBody>
          <a:bodyPr>
            <a:noAutofit/>
          </a:bodyPr>
          <a:lstStyle/>
          <a:p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 tag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- identifier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for the cache line and part of the memory address</a:t>
            </a:r>
          </a:p>
          <a:p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 data block - data for the cache line</a:t>
            </a:r>
          </a:p>
          <a:p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flag bits - valid and dirty bits </a:t>
            </a:r>
            <a:endParaRPr lang="en-US" altLang="en-US" dirty="0" smtClean="0">
              <a:solidFill>
                <a:srgbClr val="000000"/>
              </a:solidFill>
              <a:latin typeface="+mj-lt"/>
            </a:endParaRPr>
          </a:p>
          <a:p>
            <a:pPr lvl="1"/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 valid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- indicates whether block has been loaded with valid data </a:t>
            </a:r>
            <a:endParaRPr lang="en-US" altLang="en-US" dirty="0" smtClean="0">
              <a:solidFill>
                <a:srgbClr val="000000"/>
              </a:solidFill>
              <a:latin typeface="+mj-lt"/>
            </a:endParaRPr>
          </a:p>
          <a:p>
            <a:pPr lvl="1"/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 dirty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- indicates whether block has been changed since it was read from memory. Dirty means we need to save it to main memory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.</a:t>
            </a:r>
          </a:p>
          <a:p>
            <a:pPr lvl="1"/>
            <a:endParaRPr lang="en-US" altLang="en-US" sz="1050" dirty="0" smtClean="0">
              <a:solidFill>
                <a:srgbClr val="000000"/>
              </a:solidFill>
              <a:latin typeface="+mj-lt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u="sng" dirty="0" smtClean="0"/>
              <a:t>Replacement Policies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000" u="sng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altLang="en-US" sz="2400" dirty="0" smtClean="0"/>
              <a:t>Same </a:t>
            </a:r>
            <a:r>
              <a:rPr lang="en-US" altLang="en-US" sz="2400" dirty="0"/>
              <a:t>as regular memory replacement policies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altLang="en-US" sz="2400" dirty="0"/>
              <a:t> Least Recently Used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altLang="en-US" sz="2400" dirty="0"/>
              <a:t> First In First Out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altLang="en-US" sz="2400" dirty="0"/>
              <a:t> Optimal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755086"/>
              </p:ext>
            </p:extLst>
          </p:nvPr>
        </p:nvGraphicFramePr>
        <p:xfrm>
          <a:off x="3587670" y="812803"/>
          <a:ext cx="6209475" cy="620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9825"/>
                <a:gridCol w="2069825"/>
                <a:gridCol w="2069825"/>
              </a:tblGrid>
              <a:tr h="6208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 BLOCK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FLAG BITS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164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58" y="294513"/>
            <a:ext cx="7704667" cy="765957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dirty="0" smtClean="0">
                <a:solidFill>
                  <a:srgbClr val="000000"/>
                </a:solidFill>
              </a:rPr>
              <a:t>Associative Cache</a:t>
            </a:r>
            <a:endParaRPr lang="en-US" altLang="en-US" sz="8800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891086" y="1175175"/>
            <a:ext cx="10167058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Used to decide where in cache a memory entry will go.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 See 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hlinkClick r:id="rId2"/>
              </a:rPr>
              <a:t>http://upload.wikimedia.org/wikipedia/commons/9/93/Cache%2Cassociative-fill-both.png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 Fully associative - replacement policy may choose any entry 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0000"/>
                </a:solidFill>
                <a:latin typeface="+mj-lt"/>
              </a:rPr>
              <a:t> 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Set association - memory entries are mapped to specific locations in cache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 Important in programming for high performance systems, because interleaving data in loops may allow for fewer cache misses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5071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1085" y="1852546"/>
            <a:ext cx="10390473" cy="2042559"/>
          </a:xfrm>
        </p:spPr>
        <p:txBody>
          <a:bodyPr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solidFill>
                  <a:srgbClr val="000000"/>
                </a:solidFill>
                <a:latin typeface="+mj-lt"/>
              </a:rPr>
              <a:t> memory </a:t>
            </a:r>
            <a:r>
              <a:rPr lang="en-US" altLang="en-US" sz="2400" dirty="0">
                <a:solidFill>
                  <a:srgbClr val="000000"/>
                </a:solidFill>
                <a:latin typeface="+mj-lt"/>
              </a:rPr>
              <a:t>management hardware for </a:t>
            </a:r>
            <a:r>
              <a:rPr lang="en-US" altLang="en-US" sz="2400" dirty="0" smtClean="0">
                <a:solidFill>
                  <a:srgbClr val="000000"/>
                </a:solidFill>
                <a:latin typeface="+mj-lt"/>
              </a:rPr>
              <a:t>cache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+mj-lt"/>
              </a:rPr>
              <a:t>improves speed to translate virtual </a:t>
            </a:r>
            <a:r>
              <a:rPr lang="en-US" altLang="en-US" sz="2400" dirty="0" smtClean="0">
                <a:solidFill>
                  <a:srgbClr val="000000"/>
                </a:solidFill>
                <a:latin typeface="+mj-lt"/>
              </a:rPr>
              <a:t>addresses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+mj-lt"/>
              </a:rPr>
              <a:t>includes basic memory information such as references to pages, frames, and variables.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en-US" altLang="en-US" sz="2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91086" y="413266"/>
            <a:ext cx="7704667" cy="765957"/>
          </a:xfrm>
        </p:spPr>
        <p:txBody>
          <a:bodyPr>
            <a:normAutofit fontScale="90000"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dirty="0" smtClean="0">
                <a:solidFill>
                  <a:srgbClr val="000000"/>
                </a:solidFill>
              </a:rPr>
              <a:t>Translation </a:t>
            </a:r>
            <a:r>
              <a:rPr lang="en-US" altLang="en-US" b="1" dirty="0" err="1" smtClean="0">
                <a:solidFill>
                  <a:srgbClr val="000000"/>
                </a:solidFill>
              </a:rPr>
              <a:t>Lookaside</a:t>
            </a:r>
            <a:r>
              <a:rPr lang="en-US" altLang="en-US" b="1" dirty="0" smtClean="0">
                <a:solidFill>
                  <a:srgbClr val="000000"/>
                </a:solidFill>
              </a:rPr>
              <a:t> Buffer (TLB)</a:t>
            </a:r>
            <a:endParaRPr lang="en-US" altLang="en-US" sz="8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77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214" y="555172"/>
            <a:ext cx="7704667" cy="4809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Memory Access</a:t>
            </a:r>
            <a:endParaRPr lang="en-US" b="1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79214" y="1852743"/>
            <a:ext cx="10794231" cy="2038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dirty="0" smtClean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Uniform </a:t>
            </a:r>
            <a:r>
              <a:rPr lang="en-US" altLang="en-US" b="1" dirty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memory </a:t>
            </a:r>
            <a:r>
              <a:rPr lang="en-US" altLang="en-US" b="1" dirty="0" smtClean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access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Memory location accessed is independent of the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processor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altLang="en-US" b="1" dirty="0" smtClean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Non-uniform </a:t>
            </a:r>
            <a:r>
              <a:rPr lang="en-US" altLang="en-US" b="1" dirty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memory access (NUMA</a:t>
            </a:r>
            <a:r>
              <a:rPr lang="en-US" altLang="en-US" b="1" dirty="0" smtClean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Systems where memory access times vary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wildly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Memory location accessed depends upon the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processor</a:t>
            </a:r>
            <a:endParaRPr lang="en-US" altLang="en-US" sz="9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302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66" y="43934"/>
            <a:ext cx="10515600" cy="858033"/>
          </a:xfrm>
        </p:spPr>
        <p:txBody>
          <a:bodyPr>
            <a:normAutofit/>
          </a:bodyPr>
          <a:lstStyle/>
          <a:p>
            <a:pPr lvl="0"/>
            <a:r>
              <a:rPr lang="en-US" altLang="en-US" sz="4000" b="1" dirty="0" smtClean="0">
                <a:solidFill>
                  <a:srgbClr val="000000"/>
                </a:solidFill>
              </a:rPr>
              <a:t>Cache Coherency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517" y="1056346"/>
            <a:ext cx="11245931" cy="4339443"/>
          </a:xfrm>
        </p:spPr>
        <p:txBody>
          <a:bodyPr>
            <a:no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solidFill>
                  <a:srgbClr val="000000"/>
                </a:solidFill>
                <a:latin typeface="+mj-lt"/>
              </a:rPr>
              <a:t> Consistency </a:t>
            </a:r>
            <a:r>
              <a:rPr lang="en-US" altLang="en-US" sz="2400" dirty="0">
                <a:solidFill>
                  <a:srgbClr val="000000"/>
                </a:solidFill>
                <a:latin typeface="+mj-lt"/>
              </a:rPr>
              <a:t>of data on cache shared by local resources (CPUs</a:t>
            </a:r>
            <a:r>
              <a:rPr lang="en-US" altLang="en-US" sz="2400" dirty="0" smtClean="0">
                <a:solidFill>
                  <a:srgbClr val="000000"/>
                </a:solidFill>
                <a:latin typeface="+mj-lt"/>
              </a:rPr>
              <a:t>). </a:t>
            </a:r>
            <a:r>
              <a:rPr lang="en-US" altLang="en-US" sz="2400" dirty="0">
                <a:solidFill>
                  <a:srgbClr val="000000"/>
                </a:solidFill>
                <a:latin typeface="+mj-lt"/>
              </a:rPr>
              <a:t>Three levels of </a:t>
            </a:r>
            <a:r>
              <a:rPr lang="en-US" altLang="en-US" sz="2400" dirty="0" smtClean="0">
                <a:solidFill>
                  <a:srgbClr val="000000"/>
                </a:solidFill>
                <a:latin typeface="+mj-lt"/>
              </a:rPr>
              <a:t>coherence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Write ops appear to occur instantly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00"/>
                </a:solidFill>
                <a:latin typeface="+mj-lt"/>
              </a:rPr>
              <a:t> Processors see the same changes of values for each operand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00"/>
                </a:solidFill>
                <a:latin typeface="+mj-lt"/>
              </a:rPr>
              <a:t> Different processors might see an op and assume different values (non-coherence)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2400" dirty="0">
                <a:solidFill>
                  <a:srgbClr val="000000"/>
                </a:solidFill>
                <a:latin typeface="+mj-lt"/>
              </a:rPr>
              <a:t> Implemented by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00"/>
                </a:solidFill>
                <a:latin typeface="+mj-lt"/>
              </a:rPr>
              <a:t> Snooping - individual caches monitor other caches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+mj-lt"/>
              </a:rPr>
              <a:t>Snarfing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 - cache controller watches addresses and memory and updates its data copies once other data is updated in memory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00"/>
                </a:solidFill>
                <a:latin typeface="+mj-lt"/>
              </a:rPr>
              <a:t> Concurrency protocol - how to implement coherence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2400" b="1" dirty="0" err="1">
                <a:solidFill>
                  <a:srgbClr val="000000"/>
                </a:solidFill>
                <a:latin typeface="+mj-lt"/>
              </a:rPr>
              <a:t>Ccnuma</a:t>
            </a:r>
            <a:endParaRPr lang="en-US" altLang="en-US" sz="2400" b="1" dirty="0">
              <a:solidFill>
                <a:srgbClr val="000000"/>
              </a:solidFill>
              <a:latin typeface="+mj-lt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00"/>
                </a:solidFill>
                <a:latin typeface="+mj-lt"/>
              </a:rPr>
              <a:t> allows for consistent memory image across sockets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00"/>
                </a:solidFill>
                <a:latin typeface="+mj-lt"/>
              </a:rPr>
              <a:t> IPC used to keep a consistent memory image when more than one cache stores the same memory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location</a:t>
            </a:r>
            <a:endParaRPr lang="en-US" altLang="en-US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80395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2" y="401185"/>
            <a:ext cx="7704667" cy="821973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sz="4000" b="1" dirty="0" smtClean="0">
                <a:solidFill>
                  <a:srgbClr val="000000"/>
                </a:solidFill>
              </a:rPr>
              <a:t>Thrashing</a:t>
            </a:r>
            <a:endParaRPr lang="en-US" altLang="en-US" sz="4000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2" y="1330031"/>
            <a:ext cx="10489432" cy="5023267"/>
          </a:xfrm>
        </p:spPr>
        <p:txBody>
          <a:bodyPr>
            <a:normAutofit fontScale="700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altLang="en-US" sz="4800" dirty="0" smtClean="0">
                <a:solidFill>
                  <a:srgbClr val="000000"/>
                </a:solidFill>
                <a:latin typeface="+mj-lt"/>
              </a:rPr>
              <a:t> Virtual </a:t>
            </a:r>
            <a:r>
              <a:rPr lang="en-US" altLang="en-US" sz="4800" dirty="0">
                <a:solidFill>
                  <a:srgbClr val="000000"/>
                </a:solidFill>
                <a:latin typeface="+mj-lt"/>
              </a:rPr>
              <a:t>memory is constantly switching memory between cache and memory and between memory and </a:t>
            </a:r>
            <a:r>
              <a:rPr lang="en-US" altLang="en-US" sz="4800" dirty="0" smtClean="0">
                <a:solidFill>
                  <a:srgbClr val="000000"/>
                </a:solidFill>
                <a:latin typeface="+mj-lt"/>
              </a:rPr>
              <a:t>disk</a:t>
            </a:r>
          </a:p>
          <a:p>
            <a:pPr marL="0" indent="0">
              <a:buNone/>
            </a:pPr>
            <a:endParaRPr lang="en-US" altLang="en-US" sz="4800" dirty="0" smtClean="0">
              <a:solidFill>
                <a:srgbClr val="000000"/>
              </a:solidFill>
              <a:latin typeface="+mj-lt"/>
            </a:endParaRPr>
          </a:p>
          <a:p>
            <a:pPr marL="0" indent="0">
              <a:buNone/>
            </a:pPr>
            <a:r>
              <a:rPr lang="en-US" altLang="en-US" sz="4800" b="1" dirty="0" smtClean="0">
                <a:solidFill>
                  <a:srgbClr val="000000"/>
                </a:solidFill>
                <a:latin typeface="+mj-lt"/>
              </a:rPr>
              <a:t>Constant paging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48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4800" dirty="0">
                <a:solidFill>
                  <a:srgbClr val="000000"/>
                </a:solidFill>
                <a:latin typeface="+mj-lt"/>
              </a:rPr>
              <a:t>Resolve by </a:t>
            </a:r>
            <a:endParaRPr lang="en-US" altLang="en-US" sz="4800" dirty="0" smtClean="0">
              <a:solidFill>
                <a:srgbClr val="000000"/>
              </a:solidFill>
              <a:latin typeface="+mj-lt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4400" dirty="0" smtClean="0">
                <a:solidFill>
                  <a:srgbClr val="000000"/>
                </a:solidFill>
                <a:latin typeface="+mj-lt"/>
              </a:rPr>
              <a:t> Increasing RAM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44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4400" dirty="0">
                <a:solidFill>
                  <a:srgbClr val="000000"/>
                </a:solidFill>
                <a:latin typeface="+mj-lt"/>
              </a:rPr>
              <a:t>Rewriting </a:t>
            </a:r>
            <a:r>
              <a:rPr lang="en-US" altLang="en-US" sz="4400" dirty="0" smtClean="0">
                <a:solidFill>
                  <a:srgbClr val="000000"/>
                </a:solidFill>
                <a:latin typeface="+mj-lt"/>
              </a:rPr>
              <a:t>programs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44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4400" dirty="0">
                <a:solidFill>
                  <a:srgbClr val="000000"/>
                </a:solidFill>
                <a:latin typeface="+mj-lt"/>
              </a:rPr>
              <a:t>Reducing memory </a:t>
            </a:r>
            <a:r>
              <a:rPr lang="en-US" altLang="en-US" sz="4400" dirty="0" smtClean="0">
                <a:solidFill>
                  <a:srgbClr val="000000"/>
                </a:solidFill>
                <a:latin typeface="+mj-lt"/>
              </a:rPr>
              <a:t>usage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44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4400" dirty="0">
                <a:solidFill>
                  <a:srgbClr val="000000"/>
                </a:solidFill>
                <a:latin typeface="+mj-lt"/>
              </a:rPr>
              <a:t>Increasing spatial </a:t>
            </a:r>
            <a:r>
              <a:rPr lang="en-US" altLang="en-US" sz="4400" dirty="0" smtClean="0">
                <a:solidFill>
                  <a:srgbClr val="000000"/>
                </a:solidFill>
                <a:latin typeface="+mj-lt"/>
              </a:rPr>
              <a:t>locality</a:t>
            </a:r>
          </a:p>
          <a:p>
            <a:pPr marL="457200" lvl="1" indent="0">
              <a:buNone/>
            </a:pPr>
            <a:endParaRPr lang="en-US" altLang="en-US" sz="4400" dirty="0" smtClean="0">
              <a:solidFill>
                <a:srgbClr val="000000"/>
              </a:solidFill>
              <a:latin typeface="+mj-lt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48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4800" dirty="0">
                <a:solidFill>
                  <a:srgbClr val="000000"/>
                </a:solidFill>
                <a:latin typeface="+mj-lt"/>
              </a:rPr>
              <a:t>Spatial locality can be increased by using proper looping 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altLang="en-US" sz="4800" dirty="0" smtClean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54065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124" y="252501"/>
            <a:ext cx="7704667" cy="821973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sz="4000" b="1" dirty="0" smtClean="0">
                <a:solidFill>
                  <a:srgbClr val="000000"/>
                </a:solidFill>
              </a:rPr>
              <a:t>Looping</a:t>
            </a:r>
            <a:endParaRPr lang="en-US" altLang="en-US" sz="4000" b="1" dirty="0">
              <a:solidFill>
                <a:srgbClr val="000000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792658" y="2229501"/>
            <a:ext cx="5156880" cy="2800767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32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Improper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int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arr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[1000][1000];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for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(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 = 0;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 &lt; 1000;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++)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{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"/>
              <a:cs typeface="Courie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for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(j = 0; j &lt; 1000; j++)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altLang="en-US" sz="2400" smtClean="0">
                <a:solidFill>
                  <a:srgbClr val="000000"/>
                </a:solidFill>
                <a:latin typeface="Courier"/>
                <a:cs typeface="Courier"/>
              </a:rPr>
              <a:t>   </a:t>
            </a: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arr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[j][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] =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getValue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();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"/>
                <a:cs typeface="Courier"/>
              </a:rPr>
              <a:t>}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6457183" y="2229501"/>
            <a:ext cx="5228132" cy="2800767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u="sng" dirty="0">
                <a:solidFill>
                  <a:srgbClr val="000000"/>
                </a:solidFill>
                <a:latin typeface="Arial Unicode MS" panose="020B0604020202020204" pitchFamily="34" charset="-128"/>
              </a:rPr>
              <a:t>P</a:t>
            </a:r>
            <a:r>
              <a:rPr lang="en-US" altLang="en-US" sz="3200" b="1" u="sng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roper</a:t>
            </a:r>
            <a:r>
              <a:rPr lang="en-US" altLang="en-US" sz="3200" b="1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 </a:t>
            </a:r>
            <a:endParaRPr lang="en-US" altLang="en-US" sz="3200" b="1" dirty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err="1">
                <a:solidFill>
                  <a:srgbClr val="000000"/>
                </a:solidFill>
                <a:latin typeface="Courier"/>
                <a:cs typeface="Courier"/>
              </a:rPr>
              <a:t>int</a:t>
            </a:r>
            <a:r>
              <a:rPr lang="en-US" altLang="en-US" sz="24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"/>
                <a:cs typeface="Courier"/>
              </a:rPr>
              <a:t>arr</a:t>
            </a:r>
            <a:r>
              <a:rPr lang="en-US" altLang="en-US" sz="2400" dirty="0">
                <a:solidFill>
                  <a:srgbClr val="000000"/>
                </a:solidFill>
                <a:latin typeface="Courier"/>
                <a:cs typeface="Courier"/>
              </a:rPr>
              <a:t>[1000][1000];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"/>
                <a:cs typeface="Courier"/>
              </a:rPr>
              <a:t>for(</a:t>
            </a:r>
            <a:r>
              <a:rPr lang="en-US" altLang="en-US" sz="2400" dirty="0" err="1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altLang="en-US" sz="2400" dirty="0">
                <a:solidFill>
                  <a:srgbClr val="000000"/>
                </a:solidFill>
                <a:latin typeface="Courier"/>
                <a:cs typeface="Courier"/>
              </a:rPr>
              <a:t> = 0; </a:t>
            </a:r>
            <a:r>
              <a:rPr lang="en-US" altLang="en-US" sz="2400" dirty="0" err="1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altLang="en-US" sz="2400" dirty="0">
                <a:solidFill>
                  <a:srgbClr val="000000"/>
                </a:solidFill>
                <a:latin typeface="Courier"/>
                <a:cs typeface="Courier"/>
              </a:rPr>
              <a:t> &lt; 1000; </a:t>
            </a:r>
            <a:r>
              <a:rPr lang="en-US" altLang="en-US" sz="2400" dirty="0" err="1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altLang="en-US" sz="2400" dirty="0">
                <a:solidFill>
                  <a:srgbClr val="000000"/>
                </a:solidFill>
                <a:latin typeface="Courier"/>
                <a:cs typeface="Courier"/>
              </a:rPr>
              <a:t>++)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"/>
                <a:cs typeface="Courier"/>
              </a:rPr>
              <a:t>{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for</a:t>
            </a:r>
            <a:r>
              <a:rPr lang="en-US" altLang="en-US" sz="2400" dirty="0">
                <a:solidFill>
                  <a:srgbClr val="000000"/>
                </a:solidFill>
                <a:latin typeface="Courier"/>
                <a:cs typeface="Courier"/>
              </a:rPr>
              <a:t>(j = 0; j &lt; 1000; j++)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 </a:t>
            </a:r>
            <a:r>
              <a:rPr lang="en-US" alt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arr</a:t>
            </a:r>
            <a:r>
              <a:rPr lang="en-US" altLang="en-US" sz="2400" dirty="0">
                <a:solidFill>
                  <a:srgbClr val="000000"/>
                </a:solidFill>
                <a:latin typeface="Courier"/>
                <a:cs typeface="Courier"/>
              </a:rPr>
              <a:t>[</a:t>
            </a:r>
            <a:r>
              <a:rPr lang="en-US" altLang="en-US" sz="2400" dirty="0" err="1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altLang="en-US" sz="2400" dirty="0">
                <a:solidFill>
                  <a:srgbClr val="000000"/>
                </a:solidFill>
                <a:latin typeface="Courier"/>
                <a:cs typeface="Courier"/>
              </a:rPr>
              <a:t>][j] = </a:t>
            </a:r>
            <a:r>
              <a:rPr lang="en-US" altLang="en-US" sz="2400" dirty="0" err="1">
                <a:solidFill>
                  <a:srgbClr val="000000"/>
                </a:solidFill>
                <a:latin typeface="Courier"/>
                <a:cs typeface="Courier"/>
              </a:rPr>
              <a:t>getValue</a:t>
            </a:r>
            <a:r>
              <a:rPr lang="en-US" altLang="en-US" sz="2400" dirty="0">
                <a:solidFill>
                  <a:srgbClr val="000000"/>
                </a:solidFill>
                <a:latin typeface="Courier"/>
                <a:cs typeface="Courier"/>
              </a:rPr>
              <a:t>();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"/>
                <a:cs typeface="Courier"/>
              </a:rPr>
              <a:t>}</a:t>
            </a:r>
            <a:endParaRPr lang="en-US" alt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69104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7280</TotalTime>
  <Words>644</Words>
  <Application>Microsoft Macintosh PowerPoint</Application>
  <PresentationFormat>Custom</PresentationFormat>
  <Paragraphs>83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CPU Caching</vt:lpstr>
      <vt:lpstr>Cache entry structure </vt:lpstr>
      <vt:lpstr>Associative Cache</vt:lpstr>
      <vt:lpstr>Translation Lookaside Buffer (TLB)</vt:lpstr>
      <vt:lpstr>Memory Access</vt:lpstr>
      <vt:lpstr>Cache Coherency</vt:lpstr>
      <vt:lpstr>Thrashing</vt:lpstr>
      <vt:lpstr>Looping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 Systems</dc:title>
  <dc:creator>David Monismith</dc:creator>
  <cp:lastModifiedBy>David</cp:lastModifiedBy>
  <cp:revision>59</cp:revision>
  <dcterms:created xsi:type="dcterms:W3CDTF">2012-11-30T16:01:39Z</dcterms:created>
  <dcterms:modified xsi:type="dcterms:W3CDTF">2014-11-14T17:54:17Z</dcterms:modified>
</cp:coreProperties>
</file>