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61" r:id="rId7"/>
    <p:sldId id="274" r:id="rId8"/>
    <p:sldId id="272" r:id="rId9"/>
    <p:sldId id="271" r:id="rId10"/>
    <p:sldId id="270" r:id="rId11"/>
    <p:sldId id="275" r:id="rId12"/>
    <p:sldId id="276" r:id="rId13"/>
    <p:sldId id="265" r:id="rId14"/>
    <p:sldId id="266" r:id="rId15"/>
    <p:sldId id="277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9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0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0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9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9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0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1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E4E93-6992-2F45-BDB1-78B4FDE1C079}" type="datetimeFigureOut">
              <a:rPr lang="en-US" smtClean="0"/>
              <a:t>11/3/14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1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File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7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Acces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If file is open for sequential access, file </a:t>
            </a:r>
            <a:r>
              <a:rPr lang="en-US" altLang="en-US" sz="28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mgmt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subsystem keeps track of current file position for reading and writing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System maintains a file position pointer for position of next read or write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Often set as follows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:</a:t>
            </a:r>
            <a:endParaRPr lang="en-US" altLang="en-US" sz="28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Set to zero to start reading or writing at the beginning of a file 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Set to the end of the file to append data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Pointer is incremented by the amount of data read or written after each read or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write</a:t>
            </a:r>
            <a:endParaRPr lang="en-US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556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Streams, Pipes, and Redirection</a:t>
            </a:r>
            <a:r>
              <a:rPr lang="en-US" altLang="en-US" sz="3600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We looked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at (used) many of these but we haven't analyzed them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Stream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- flow of data bytes (sequentially) into the process (read) and out of the process (write). </a:t>
            </a:r>
          </a:p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Used by java, </a:t>
            </a:r>
            <a:r>
              <a:rPr lang="en-US" alt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c++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, and </a:t>
            </a:r>
            <a:r>
              <a:rPr lang="en-US" alt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windows.net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endParaRPr lang="en-US" altLang="en-US" sz="28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57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pipe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is a dynamic connection established between two processes </a:t>
            </a:r>
          </a:p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 pipe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has a process at one end that writes and process at the other end reads </a:t>
            </a:r>
          </a:p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Allows for </a:t>
            </a:r>
            <a:r>
              <a:rPr lang="en-US" alt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interprocess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 communication </a:t>
            </a:r>
          </a:p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Data flows one way</a:t>
            </a:r>
          </a:p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Pipes can improve system performance by not needing to use a file </a:t>
            </a:r>
          </a:p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And by allowing for buffered data to be sent from one process to another as the initial process is still reading it </a:t>
            </a:r>
          </a:p>
          <a:p>
            <a:pPr defTabSz="914400" eaLnBrk="0" fontAlgn="base" hangingPunct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Pipes often use a buffer in main memory as a temporary holding place for data (actually an implementation of producer consumer problem)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2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440422"/>
            <a:ext cx="8072651" cy="4529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When a process executes the file management system creates 3 standard I/O files</a:t>
            </a:r>
          </a:p>
          <a:p>
            <a:pPr lvl="1" defTabSz="914400" eaLnBrk="0" fontAlgn="base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stdin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 takes input from the user keyboard (typically)</a:t>
            </a:r>
          </a:p>
          <a:p>
            <a:pPr lvl="1" defTabSz="914400" eaLnBrk="0" fontAlgn="base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stdout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 typically writes to the screen</a:t>
            </a:r>
          </a:p>
          <a:p>
            <a:pPr lvl="1" defTabSz="914400" eaLnBrk="0" fontAlgn="base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stderr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 used for process error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messages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defTabSz="914400" eaLnBrk="0" fontAlgn="base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Each file is a pipe that is connected to a system module that communicates with the appropriate device </a:t>
            </a:r>
          </a:p>
          <a:p>
            <a:pPr defTabSz="914400" eaLnBrk="0" fontAlgn="base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The command line interface supports I/O redirection </a:t>
            </a:r>
          </a:p>
          <a:p>
            <a:pPr defTabSz="914400" eaLnBrk="0" fontAlgn="base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Using redirection, the user can request the CLI </a:t>
            </a:r>
          </a:p>
          <a:p>
            <a:pPr lvl="1" defTabSz="914400" eaLnBrk="0" fontAlgn="base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Take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data from a file or another process using redirection instead of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stdin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lnSpc>
                <a:spcPts val="29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Send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data to another file or process instead of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stdout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or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stderr</a:t>
            </a:r>
            <a:endParaRPr kumimoji="0" lang="en-US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Standard I/O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49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32263" y="1748200"/>
            <a:ext cx="8154537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File redirection means sending input data to or forwarding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output data to another file as input or output, respectively, via the command line.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aseline="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An example of this follows below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dir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&gt; tmp.txt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more &lt; tmp.txt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dir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"/>
                <a:cs typeface="Courier"/>
              </a:rPr>
              <a:t> | more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Redirection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432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I/O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Many other system I/O calls exist including flush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d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irectory functions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create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file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delete file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rename file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file exists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directory list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get and set attributes</a:t>
            </a:r>
            <a:r>
              <a:rPr lang="en-US" altLang="en-US" sz="2400" dirty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04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23104"/>
            <a:ext cx="8229600" cy="555356"/>
          </a:xfrm>
        </p:spPr>
        <p:txBody>
          <a:bodyPr>
            <a:no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File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space allocation</a:t>
            </a:r>
            <a:r>
              <a:rPr lang="en-US" altLang="en-US" sz="2400" dirty="0"/>
              <a:t> </a:t>
            </a:r>
            <a:r>
              <a:rPr lang="en-US" altLang="en-US" sz="6000" dirty="0">
                <a:latin typeface="Arial" panose="020B0604020202020204" pitchFamily="34" charset="0"/>
              </a:rPr>
              <a:t/>
            </a:r>
            <a:br>
              <a:rPr lang="en-US" altLang="en-US" sz="6000" dirty="0">
                <a:latin typeface="Arial" panose="020B0604020202020204" pitchFamily="34" charset="0"/>
              </a:rPr>
            </a:br>
            <a:r>
              <a:rPr lang="en-US" altLang="en-US" sz="2400" dirty="0" smtClean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978460"/>
            <a:ext cx="82296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llocate space for files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Simple to use contiguous allocation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ptimal performance for application reading/writing the file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Problems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Need to know how much space the file will take up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After long run time file system becomes cluttered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Need to move files around </a:t>
            </a:r>
          </a:p>
          <a:p>
            <a:pPr mar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Arial Unicode MS" panose="020B0604020202020204" pitchFamily="34" charset="-128"/>
              </a:rPr>
              <a:t>Cluster </a:t>
            </a:r>
            <a:r>
              <a:rPr lang="en-US" altLang="en-US" sz="2000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allocation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Used to solve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problem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Allocate chunks of data and link them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together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Can also have indexed clusters </a:t>
            </a:r>
          </a:p>
        </p:txBody>
      </p:sp>
    </p:spTree>
    <p:extLst>
      <p:ext uri="{BB962C8B-B14F-4D97-AF65-F5344CB8AC3E}">
        <p14:creationId xmlns:p14="http://schemas.microsoft.com/office/powerpoint/2010/main" val="1260249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414562"/>
            <a:ext cx="82296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Calculating read and write addresses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Typically use file pointer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Use offset to get to address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More complicated when using clusters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Data requests may cross cluster boundaries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Free space management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Keep track of clusters allocated to each file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Use linked list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Or use bit mapping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Each bit in the bitmap represents a cluster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On – used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Off - free</a:t>
            </a:r>
            <a:r>
              <a:rPr kumimoji="0" lang="en-US" alt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356"/>
          </a:xfrm>
        </p:spPr>
        <p:txBody>
          <a:bodyPr>
            <a:no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File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space allocation</a:t>
            </a:r>
            <a:r>
              <a:rPr lang="en-US" altLang="en-US" sz="1800" dirty="0"/>
              <a:t> </a:t>
            </a:r>
            <a:r>
              <a:rPr lang="en-US" altLang="en-US" sz="6000" dirty="0">
                <a:latin typeface="Arial" panose="020B0604020202020204" pitchFamily="34" charset="0"/>
              </a:rPr>
              <a:t/>
            </a:r>
            <a:br>
              <a:rPr lang="en-US" altLang="en-US" sz="6000" dirty="0">
                <a:latin typeface="Arial" panose="020B0604020202020204" pitchFamily="34" charset="0"/>
              </a:rPr>
            </a:br>
            <a:r>
              <a:rPr lang="en-US" altLang="en-US" sz="2400" dirty="0" smtClean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798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53751"/>
            <a:ext cx="822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Disk fragmentation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1138526"/>
            <a:ext cx="82296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External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File broken into many clusters scattered across disk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More clusters = poor performance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Can allocate larger clusters, but need more defragmentation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i.e. cluster rearrangement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Internal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If using large clusters, small files use lots of disk space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Waste may be a concern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		Next time: Real world file systems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33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96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880"/>
            <a:ext cx="8229600" cy="4525963"/>
          </a:xfrm>
        </p:spPr>
        <p:txBody>
          <a:bodyPr>
            <a:noAutofit/>
          </a:bodyPr>
          <a:lstStyle/>
          <a:p>
            <a:pPr marL="0" indent="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File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-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sequence of bytes </a:t>
            </a:r>
            <a:endParaRPr lang="en-US" altLang="en-US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File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attributes </a:t>
            </a:r>
            <a:endParaRPr lang="en-US" altLang="en-US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Size</a:t>
            </a:r>
          </a:p>
          <a:p>
            <a:pPr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Location</a:t>
            </a:r>
          </a:p>
          <a:p>
            <a:pPr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Type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Permissions</a:t>
            </a:r>
          </a:p>
          <a:p>
            <a:pPr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Time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stamps</a:t>
            </a:r>
          </a:p>
          <a:p>
            <a:pPr marL="0" indent="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Folders </a:t>
            </a:r>
          </a:p>
          <a:p>
            <a:pPr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Path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name specifies sequence of folders users must traverse to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travel down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the tree to the file</a:t>
            </a:r>
            <a:r>
              <a:rPr lang="en-US" altLang="en-US" sz="1600" dirty="0"/>
              <a:t> </a:t>
            </a:r>
            <a:endParaRPr lang="en-US" altLang="en-US" sz="2800" dirty="0"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42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036863"/>
            <a:ext cx="8229599" cy="5110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E.g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. path for B2 is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/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abc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/</a:t>
            </a:r>
            <a:r>
              <a:rPr lang="en-US" altLang="en-US" sz="24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def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/B2 absolute path for B2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	 </a:t>
            </a:r>
            <a:r>
              <a:rPr lang="en-US" alt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abc</a:t>
            </a:r>
            <a:endParaRPr lang="en-US" alt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/     \</a:t>
            </a:r>
            <a:endParaRPr lang="en-US" alt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|      | </a:t>
            </a:r>
            <a:endParaRPr lang="en-US" alt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n-US" alt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def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A1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|      | </a:t>
            </a:r>
            <a:endParaRPr lang="en-US" alt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</a:t>
            </a:r>
            <a:r>
              <a:rPr lang="en-US" alt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B1     B2</a:t>
            </a:r>
            <a:r>
              <a:rPr lang="en-US" altLang="en-US" sz="1800" dirty="0" smtClean="0">
                <a:latin typeface="Courier"/>
                <a:cs typeface="Courier"/>
              </a:rPr>
              <a:t> </a:t>
            </a:r>
            <a:endParaRPr lang="en-US" altLang="en-US" sz="4800" dirty="0">
              <a:latin typeface="Courier"/>
              <a:cs typeface="Courier"/>
            </a:endParaRPr>
          </a:p>
          <a:p>
            <a:pPr mar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05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Files also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have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relative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paths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</a:t>
            </a:r>
            <a:r>
              <a:rPr lang="en-US" altLang="en-US" sz="1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equence </a:t>
            </a:r>
            <a:r>
              <a:rPr lang="en-US" altLang="en-US" sz="1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of folders users must traverse starting at an intermediate place </a:t>
            </a:r>
            <a:endParaRPr lang="en-US" altLang="en-US" sz="16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Files often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have symbolic links or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shortcuts, too.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These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take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you directly to another folder where the file </a:t>
            </a: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resides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Fast </a:t>
            </a:r>
            <a:r>
              <a:rPr lang="en-US" altLang="en-US" sz="1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way to get to the file you want</a:t>
            </a:r>
            <a:r>
              <a:rPr lang="en-US" altLang="en-US" sz="1200" dirty="0"/>
              <a:t> 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96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9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356"/>
          </a:xfrm>
        </p:spPr>
        <p:txBody>
          <a:bodyPr>
            <a:no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File Access Methods</a:t>
            </a:r>
            <a:r>
              <a:rPr lang="en-US" altLang="en-US" sz="2400" dirty="0" smtClean="0"/>
              <a:t> 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2321177"/>
            <a:ext cx="8229600" cy="283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Sequential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Random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What types of storage devices allow for these types of access? </a:t>
            </a:r>
            <a:endParaRPr lang="en-US" altLang="en-US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Operations </a:t>
            </a: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including open, close, read, and write allow interaction with files </a:t>
            </a:r>
            <a:endParaRPr lang="en-US" altLang="en-US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Open</a:t>
            </a:r>
            <a:endParaRPr lang="en-US" altLang="en-US" sz="20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628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Access - Open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Needed to read or write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OS needs to know where file is located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Requires directory traversal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Don't want to do this with every read and write,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because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it requires disk accesses</a:t>
            </a:r>
            <a:r>
              <a:rPr lang="en-US" altLang="en-US" sz="2000" dirty="0"/>
              <a:t> </a:t>
            </a:r>
            <a:endParaRPr lang="en-US" altLang="en-US" sz="4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4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2161"/>
            <a:ext cx="8229600" cy="435046"/>
          </a:xfrm>
        </p:spPr>
        <p:txBody>
          <a:bodyPr>
            <a:normAutofit fontScale="90000"/>
          </a:bodyPr>
          <a:lstStyle/>
          <a:p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Access Methods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(Contd..)</a:t>
            </a:r>
            <a:endParaRPr lang="en-US" sz="2800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016607"/>
            <a:ext cx="8229600" cy="532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Require open call to avoid overhead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Do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directory traversal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once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Cache directory entry in main memory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Get fast access to file 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Call to open returns a "file handle" identifying the cached directory entry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Typically must identify whether you are reading or writing and whether sequential or random access will be used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Writing can start at the end of the file (append) or the beginning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9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Access Methods -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Several functions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exist to perform a close operation</a:t>
            </a:r>
            <a:endParaRPr lang="en-US" altLang="en-US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The operation destroys a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cached directory entry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Ensure all data has been written to the file (it may be buffered)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If on removable media, makes sure media is ready to be removed </a:t>
            </a:r>
          </a:p>
        </p:txBody>
      </p:sp>
    </p:spTree>
    <p:extLst>
      <p:ext uri="{BB962C8B-B14F-4D97-AF65-F5344CB8AC3E}">
        <p14:creationId xmlns:p14="http://schemas.microsoft.com/office/powerpoint/2010/main" val="1108142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en-US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File Access -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Read data from file into memory space of process requesting data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File </a:t>
            </a:r>
            <a:r>
              <a:rPr lang="en-US" altLang="en-US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Mgmt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 System needs several pieces of information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Which file? Use handle from open call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Where is the data in the file?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Typically don't read a whole file at once Instead, read data blocks Indicate what portion of the file to read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Where will data be stored? Typically in a buffer in memory.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How much data to read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>
                <a:solidFill>
                  <a:srgbClr val="FF0000"/>
                </a:solidFill>
                <a:latin typeface="Arial Unicode MS" panose="020B0604020202020204" pitchFamily="34" charset="-128"/>
              </a:rPr>
              <a:t>Typically a system level read call is as follows: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FF0000"/>
                </a:solidFill>
                <a:latin typeface="Arial Unicode MS" panose="020B0604020202020204" pitchFamily="34" charset="-128"/>
              </a:rPr>
              <a:t>	read(handle, file position, buffer, length</a:t>
            </a:r>
            <a:r>
              <a:rPr lang="en-US" altLang="en-US" dirty="0" smtClean="0">
                <a:solidFill>
                  <a:srgbClr val="FF0000"/>
                </a:solidFill>
                <a:latin typeface="Arial Unicode MS" panose="020B0604020202020204" pitchFamily="34" charset="-128"/>
              </a:rPr>
              <a:t>)</a:t>
            </a:r>
            <a:endParaRPr lang="en-US" altLang="en-US" sz="6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168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en-US" b="1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File Access -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Similar to read (but opposite)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Write data from process memory space to file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Again File Mgmt. System needs several pieces of information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Which file? Need file handle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Where to store data? Need to write portions of the file (blocks)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Where is the buffer that stores the data in memory?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How much data?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dirty="0">
                <a:solidFill>
                  <a:srgbClr val="FF0000"/>
                </a:solidFill>
                <a:latin typeface="Arial Unicode MS" panose="020B0604020202020204" pitchFamily="34" charset="-128"/>
              </a:rPr>
              <a:t>Typically done with following pseudo code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FF0000"/>
                </a:solidFill>
                <a:latin typeface="Arial Unicode MS" panose="020B0604020202020204" pitchFamily="34" charset="-128"/>
              </a:rPr>
              <a:t>	write(handle, file position, buffer, length)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/>
            </a:r>
            <a:b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138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976</Words>
  <Application>Microsoft Macintosh PowerPoint</Application>
  <PresentationFormat>On-screen Show (4:3)</PresentationFormat>
  <Paragraphs>154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File Systems</vt:lpstr>
      <vt:lpstr>Files</vt:lpstr>
      <vt:lpstr>Files</vt:lpstr>
      <vt:lpstr>File Access Methods </vt:lpstr>
      <vt:lpstr>File Access - Open</vt:lpstr>
      <vt:lpstr>Access Methods (Contd..)</vt:lpstr>
      <vt:lpstr>File Access Methods - Close</vt:lpstr>
      <vt:lpstr>File Access - Reading</vt:lpstr>
      <vt:lpstr>File Access - Write</vt:lpstr>
      <vt:lpstr>Sequential Access</vt:lpstr>
      <vt:lpstr>Streams, Pipes, and Redirection </vt:lpstr>
      <vt:lpstr>Pipes</vt:lpstr>
      <vt:lpstr>Standard I/O Files</vt:lpstr>
      <vt:lpstr>Redirection</vt:lpstr>
      <vt:lpstr>Other I/O Calls</vt:lpstr>
      <vt:lpstr>File space allocation   </vt:lpstr>
      <vt:lpstr>File space allocation   </vt:lpstr>
      <vt:lpstr>Disk fragmentation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Deadlock</dc:title>
  <dc:creator>David</dc:creator>
  <cp:lastModifiedBy>David</cp:lastModifiedBy>
  <cp:revision>33</cp:revision>
  <dcterms:created xsi:type="dcterms:W3CDTF">2014-07-18T22:09:52Z</dcterms:created>
  <dcterms:modified xsi:type="dcterms:W3CDTF">2014-11-03T12:50:42Z</dcterms:modified>
</cp:coreProperties>
</file>