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7" r:id="rId6"/>
    <p:sldId id="271" r:id="rId7"/>
    <p:sldId id="272" r:id="rId8"/>
    <p:sldId id="273" r:id="rId9"/>
    <p:sldId id="274" r:id="rId10"/>
    <p:sldId id="27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234"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410719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55732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575312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694490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4AD346-8F95-A643-965E-18D92910E2A3}"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424733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4AD346-8F95-A643-965E-18D92910E2A3}" type="datetimeFigureOut">
              <a:rPr lang="en-US" smtClean="0"/>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07361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4AD346-8F95-A643-965E-18D92910E2A3}" type="datetimeFigureOut">
              <a:rPr lang="en-US" smtClean="0"/>
              <a:t>3/30/2015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4004604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4AD346-8F95-A643-965E-18D92910E2A3}" type="datetimeFigureOut">
              <a:rPr lang="en-US" smtClean="0"/>
              <a:t>3/30/2015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3670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AD346-8F95-A643-965E-18D92910E2A3}" type="datetimeFigureOut">
              <a:rPr lang="en-US" smtClean="0"/>
              <a:t>3/30/2015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33603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AD346-8F95-A643-965E-18D92910E2A3}" type="datetimeFigureOut">
              <a:rPr lang="en-US" smtClean="0"/>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64898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AD346-8F95-A643-965E-18D92910E2A3}" type="datetimeFigureOut">
              <a:rPr lang="en-US" smtClean="0"/>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633248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AD346-8F95-A643-965E-18D92910E2A3}" type="datetimeFigureOut">
              <a:rPr lang="en-US" smtClean="0"/>
              <a:t>3/30/2015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F8ECA-CD1B-3240-A6A6-92D09F6AA033}" type="slidenum">
              <a:rPr lang="en-US" smtClean="0"/>
              <a:t>‹#›</a:t>
            </a:fld>
            <a:endParaRPr lang="en-US"/>
          </a:p>
        </p:txBody>
      </p:sp>
    </p:spTree>
    <p:extLst>
      <p:ext uri="{BB962C8B-B14F-4D97-AF65-F5344CB8AC3E}">
        <p14:creationId xmlns:p14="http://schemas.microsoft.com/office/powerpoint/2010/main" val="424999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Computer Organization</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CS345</a:t>
            </a:r>
          </a:p>
          <a:p>
            <a:r>
              <a:rPr lang="en-US" dirty="0" smtClean="0"/>
              <a:t>David </a:t>
            </a:r>
            <a:r>
              <a:rPr lang="en-US" dirty="0" err="1" smtClean="0"/>
              <a:t>Monismith</a:t>
            </a:r>
            <a:endParaRPr lang="en-US" dirty="0" smtClean="0"/>
          </a:p>
          <a:p>
            <a:r>
              <a:rPr lang="en-US" dirty="0" smtClean="0"/>
              <a:t>Based upon notes by Dr. Bill </a:t>
            </a:r>
            <a:r>
              <a:rPr lang="en-US" dirty="0" err="1" smtClean="0"/>
              <a:t>Siever</a:t>
            </a:r>
            <a:r>
              <a:rPr lang="en-US" dirty="0" smtClean="0"/>
              <a:t> and notes from the </a:t>
            </a:r>
            <a:r>
              <a:rPr lang="en-US" dirty="0" err="1" smtClean="0"/>
              <a:t>Patternson</a:t>
            </a:r>
            <a:r>
              <a:rPr lang="en-US" dirty="0" smtClean="0"/>
              <a:t> and Hennessy Text</a:t>
            </a:r>
            <a:endParaRPr lang="en-US" dirty="0"/>
          </a:p>
        </p:txBody>
      </p:sp>
    </p:spTree>
    <p:extLst>
      <p:ext uri="{BB962C8B-B14F-4D97-AF65-F5344CB8AC3E}">
        <p14:creationId xmlns:p14="http://schemas.microsoft.com/office/powerpoint/2010/main" val="841368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2694" y="354149"/>
            <a:ext cx="5054221" cy="378505"/>
          </a:xfrm>
        </p:spPr>
        <p:txBody>
          <a:bodyPr>
            <a:normAutofit fontScale="90000"/>
          </a:bodyPr>
          <a:lstStyle/>
          <a:p>
            <a:r>
              <a:rPr lang="en-US" dirty="0"/>
              <a:t>D</a:t>
            </a:r>
            <a:r>
              <a:rPr lang="en-US" dirty="0" smtClean="0"/>
              <a:t> Latch</a:t>
            </a:r>
            <a:endParaRPr lang="en-US" dirty="0"/>
          </a:p>
        </p:txBody>
      </p:sp>
      <p:sp>
        <p:nvSpPr>
          <p:cNvPr id="4" name="Rectangle 3"/>
          <p:cNvSpPr/>
          <p:nvPr/>
        </p:nvSpPr>
        <p:spPr>
          <a:xfrm>
            <a:off x="560035" y="1200064"/>
            <a:ext cx="11062122" cy="4524315"/>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a:solidFill>
                  <a:srgbClr val="000000"/>
                </a:solidFill>
                <a:latin typeface="Arial Unicode MS" panose="020B0604020202020204" pitchFamily="34" charset="-128"/>
              </a:rPr>
              <a:t>Only the inputs and outputs are </a:t>
            </a:r>
            <a:r>
              <a:rPr lang="en-US" altLang="en-US" sz="3200" dirty="0" smtClean="0">
                <a:solidFill>
                  <a:srgbClr val="000000"/>
                </a:solidFill>
                <a:latin typeface="Arial Unicode MS" panose="020B0604020202020204" pitchFamily="34" charset="-128"/>
              </a:rPr>
              <a:t>accessible. This </a:t>
            </a:r>
            <a:r>
              <a:rPr lang="en-US" altLang="en-US" sz="3200" dirty="0">
                <a:solidFill>
                  <a:srgbClr val="000000"/>
                </a:solidFill>
                <a:latin typeface="Arial Unicode MS" panose="020B0604020202020204" pitchFamily="34" charset="-128"/>
              </a:rPr>
              <a:t>provides the abstraction </a:t>
            </a:r>
            <a:r>
              <a:rPr lang="en-US" altLang="en-US" sz="3200" dirty="0" smtClean="0">
                <a:solidFill>
                  <a:srgbClr val="000000"/>
                </a:solidFill>
                <a:latin typeface="Arial Unicode MS" panose="020B0604020202020204" pitchFamily="34" charset="-128"/>
              </a:rPr>
              <a:t>necessary </a:t>
            </a:r>
            <a:r>
              <a:rPr lang="en-US" altLang="en-US" sz="3200" dirty="0">
                <a:solidFill>
                  <a:srgbClr val="000000"/>
                </a:solidFill>
                <a:latin typeface="Arial Unicode MS" panose="020B0604020202020204" pitchFamily="34" charset="-128"/>
              </a:rPr>
              <a:t>to utilize many D-Latches as registers.	</a:t>
            </a:r>
            <a:endParaRPr lang="en-US" altLang="en-US" sz="32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000000"/>
                </a:solidFill>
                <a:latin typeface="Arial Unicode MS" panose="020B0604020202020204" pitchFamily="34" charset="-128"/>
              </a:rPr>
              <a:t>Notice </a:t>
            </a:r>
            <a:r>
              <a:rPr lang="en-US" altLang="en-US" sz="3200" dirty="0">
                <a:solidFill>
                  <a:srgbClr val="000000"/>
                </a:solidFill>
                <a:latin typeface="Arial Unicode MS" panose="020B0604020202020204" pitchFamily="34" charset="-128"/>
              </a:rPr>
              <a:t>that a 32 bit register could be represented by 32 D-Latches</a:t>
            </a:r>
            <a:r>
              <a:rPr lang="en-US" altLang="en-US" sz="3200" dirty="0" smtClean="0">
                <a:solidFill>
                  <a:srgbClr val="000000"/>
                </a:solidFill>
                <a:latin typeface="Arial Unicode MS" panose="020B0604020202020204" pitchFamily="34" charset="-128"/>
              </a:rPr>
              <a:t>.</a:t>
            </a:r>
          </a:p>
          <a:p>
            <a:pPr marL="342900" lvl="0" indent="-342900" defTabSz="914400" eaLnBrk="0" fontAlgn="base" hangingPunct="0">
              <a:spcBef>
                <a:spcPct val="0"/>
              </a:spcBef>
              <a:spcAft>
                <a:spcPct val="0"/>
              </a:spcAft>
              <a:buFont typeface="Arial" panose="020B0604020202020204" pitchFamily="34" charset="0"/>
              <a:buChar char="•"/>
            </a:pPr>
            <a:endParaRPr lang="en-US" altLang="en-US" sz="32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3200" i="1" dirty="0" smtClean="0">
                <a:solidFill>
                  <a:srgbClr val="000000"/>
                </a:solidFill>
                <a:latin typeface="Arial Unicode MS" panose="020B0604020202020204" pitchFamily="34" charset="-128"/>
              </a:rPr>
              <a:t>Next </a:t>
            </a:r>
            <a:r>
              <a:rPr lang="en-US" altLang="en-US" sz="3200" i="1" dirty="0">
                <a:solidFill>
                  <a:srgbClr val="000000"/>
                </a:solidFill>
                <a:latin typeface="Arial Unicode MS" panose="020B0604020202020204" pitchFamily="34" charset="-128"/>
              </a:rPr>
              <a:t>time we will look at another type of flip flop called an edge-triggered flip flop that only changes state with either the rising or falling edge of the enable input.</a:t>
            </a:r>
            <a:endParaRPr lang="en-US" altLang="en-US" sz="2800" i="1" dirty="0">
              <a:solidFill>
                <a:srgbClr val="000000"/>
              </a:solidFill>
              <a:latin typeface="Arial Unicode MS" panose="020B0604020202020204" pitchFamily="34" charset="-128"/>
            </a:endParaRPr>
          </a:p>
        </p:txBody>
      </p:sp>
    </p:spTree>
    <p:extLst>
      <p:ext uri="{BB962C8B-B14F-4D97-AF65-F5344CB8AC3E}">
        <p14:creationId xmlns:p14="http://schemas.microsoft.com/office/powerpoint/2010/main" val="512712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7267"/>
            <a:ext cx="10972800" cy="354754"/>
          </a:xfrm>
        </p:spPr>
        <p:txBody>
          <a:bodyPr>
            <a:normAutofit fontScale="90000"/>
          </a:bodyPr>
          <a:lstStyle/>
          <a:p>
            <a:r>
              <a:rPr lang="en-US" dirty="0" smtClean="0"/>
              <a:t>Recall</a:t>
            </a:r>
            <a:endParaRPr lang="en-US" dirty="0"/>
          </a:p>
        </p:txBody>
      </p:sp>
      <p:sp>
        <p:nvSpPr>
          <p:cNvPr id="3" name="Content Placeholder 2"/>
          <p:cNvSpPr>
            <a:spLocks noGrp="1"/>
          </p:cNvSpPr>
          <p:nvPr>
            <p:ph idx="1"/>
          </p:nvPr>
        </p:nvSpPr>
        <p:spPr>
          <a:xfrm>
            <a:off x="609600" y="935183"/>
            <a:ext cx="10972800" cy="5572495"/>
          </a:xfrm>
        </p:spPr>
        <p:txBody>
          <a:bodyPr>
            <a:normAutofit fontScale="92500" lnSpcReduction="10000"/>
          </a:bodyPr>
          <a:lstStyle/>
          <a:p>
            <a:pPr lvl="0"/>
            <a:r>
              <a:rPr lang="en-US" altLang="en-US" dirty="0">
                <a:solidFill>
                  <a:srgbClr val="000000"/>
                </a:solidFill>
                <a:latin typeface="Arial Unicode MS" panose="020B0604020202020204" pitchFamily="34" charset="-128"/>
              </a:rPr>
              <a:t>Recall that the RS-Latch allows for storage of a single bit through the use of either </a:t>
            </a:r>
            <a:r>
              <a:rPr lang="en-US" altLang="en-US" dirty="0" smtClean="0">
                <a:solidFill>
                  <a:srgbClr val="000000"/>
                </a:solidFill>
                <a:latin typeface="Arial Unicode MS" panose="020B0604020202020204" pitchFamily="34" charset="-128"/>
              </a:rPr>
              <a:t>two NOR </a:t>
            </a:r>
            <a:r>
              <a:rPr lang="en-US" altLang="en-US" dirty="0">
                <a:solidFill>
                  <a:srgbClr val="000000"/>
                </a:solidFill>
                <a:latin typeface="Arial Unicode MS" panose="020B0604020202020204" pitchFamily="34" charset="-128"/>
              </a:rPr>
              <a:t>(not OR) gates or two NAND (not AND) gates</a:t>
            </a:r>
            <a:r>
              <a:rPr lang="en-US" altLang="en-US" dirty="0" smtClean="0">
                <a:solidFill>
                  <a:srgbClr val="000000"/>
                </a:solidFill>
                <a:latin typeface="Arial Unicode MS" panose="020B0604020202020204" pitchFamily="34" charset="-128"/>
              </a:rPr>
              <a:t>.</a:t>
            </a:r>
          </a:p>
          <a:p>
            <a:pPr lvl="0"/>
            <a:r>
              <a:rPr lang="en-US" altLang="en-US" i="1" dirty="0" smtClean="0">
                <a:solidFill>
                  <a:srgbClr val="000000"/>
                </a:solidFill>
                <a:latin typeface="Arial Unicode MS" panose="020B0604020202020204" pitchFamily="34" charset="-128"/>
              </a:rPr>
              <a:t>Last </a:t>
            </a:r>
            <a:r>
              <a:rPr lang="en-US" altLang="en-US" i="1" dirty="0">
                <a:solidFill>
                  <a:srgbClr val="000000"/>
                </a:solidFill>
                <a:latin typeface="Arial Unicode MS" panose="020B0604020202020204" pitchFamily="34" charset="-128"/>
              </a:rPr>
              <a:t>time</a:t>
            </a:r>
            <a:r>
              <a:rPr lang="en-US" altLang="en-US" dirty="0">
                <a:solidFill>
                  <a:srgbClr val="000000"/>
                </a:solidFill>
                <a:latin typeface="Arial Unicode MS" panose="020B0604020202020204" pitchFamily="34" charset="-128"/>
              </a:rPr>
              <a:t>	</a:t>
            </a:r>
            <a:endParaRPr lang="en-US" altLang="en-US" dirty="0" smtClean="0">
              <a:solidFill>
                <a:srgbClr val="000000"/>
              </a:solidFill>
              <a:latin typeface="Arial Unicode MS" panose="020B0604020202020204" pitchFamily="34" charset="-128"/>
            </a:endParaRPr>
          </a:p>
          <a:p>
            <a:pPr lvl="0"/>
            <a:r>
              <a:rPr lang="en-US" altLang="en-US" dirty="0" smtClean="0">
                <a:solidFill>
                  <a:srgbClr val="000000"/>
                </a:solidFill>
                <a:latin typeface="Arial Unicode MS" panose="020B0604020202020204" pitchFamily="34" charset="-128"/>
              </a:rPr>
              <a:t>We </a:t>
            </a:r>
            <a:r>
              <a:rPr lang="en-US" altLang="en-US" dirty="0">
                <a:solidFill>
                  <a:srgbClr val="000000"/>
                </a:solidFill>
                <a:latin typeface="Arial Unicode MS" panose="020B0604020202020204" pitchFamily="34" charset="-128"/>
              </a:rPr>
              <a:t>learned that the RS latch allows for storage by feeding the outputs Q and ~Q	back into the NAND or NOR gates.	</a:t>
            </a:r>
            <a:endParaRPr lang="en-US" altLang="en-US" dirty="0" smtClean="0">
              <a:solidFill>
                <a:srgbClr val="000000"/>
              </a:solidFill>
              <a:latin typeface="Arial Unicode MS" panose="020B0604020202020204" pitchFamily="34" charset="-128"/>
            </a:endParaRPr>
          </a:p>
          <a:p>
            <a:pPr lvl="0"/>
            <a:r>
              <a:rPr lang="en-US" altLang="en-US" dirty="0" smtClean="0">
                <a:solidFill>
                  <a:srgbClr val="000000"/>
                </a:solidFill>
                <a:latin typeface="Arial Unicode MS" panose="020B0604020202020204" pitchFamily="34" charset="-128"/>
              </a:rPr>
              <a:t>On </a:t>
            </a:r>
            <a:r>
              <a:rPr lang="en-US" altLang="en-US" dirty="0">
                <a:solidFill>
                  <a:srgbClr val="000000"/>
                </a:solidFill>
                <a:latin typeface="Arial Unicode MS" panose="020B0604020202020204" pitchFamily="34" charset="-128"/>
              </a:rPr>
              <a:t>inputs of R = 1 and S = 0, the value stored is reset to 0.  That is Q = 0.	</a:t>
            </a:r>
            <a:r>
              <a:rPr lang="en-US" altLang="en-US" dirty="0" smtClean="0">
                <a:solidFill>
                  <a:srgbClr val="000000"/>
                </a:solidFill>
                <a:latin typeface="Arial Unicode MS" panose="020B0604020202020204" pitchFamily="34" charset="-128"/>
              </a:rPr>
              <a:t>This </a:t>
            </a:r>
            <a:r>
              <a:rPr lang="en-US" altLang="en-US" dirty="0">
                <a:solidFill>
                  <a:srgbClr val="000000"/>
                </a:solidFill>
                <a:latin typeface="Arial Unicode MS" panose="020B0604020202020204" pitchFamily="34" charset="-128"/>
              </a:rPr>
              <a:t>resets the latch.	</a:t>
            </a:r>
            <a:endParaRPr lang="en-US" altLang="en-US" dirty="0" smtClean="0">
              <a:solidFill>
                <a:srgbClr val="000000"/>
              </a:solidFill>
              <a:latin typeface="Arial Unicode MS" panose="020B0604020202020204" pitchFamily="34" charset="-128"/>
            </a:endParaRPr>
          </a:p>
          <a:p>
            <a:pPr lvl="0"/>
            <a:r>
              <a:rPr lang="en-US" altLang="en-US" dirty="0" smtClean="0">
                <a:solidFill>
                  <a:srgbClr val="000000"/>
                </a:solidFill>
                <a:latin typeface="Arial Unicode MS" panose="020B0604020202020204" pitchFamily="34" charset="-128"/>
              </a:rPr>
              <a:t>On </a:t>
            </a:r>
            <a:r>
              <a:rPr lang="en-US" altLang="en-US" dirty="0">
                <a:solidFill>
                  <a:srgbClr val="000000"/>
                </a:solidFill>
                <a:latin typeface="Arial Unicode MS" panose="020B0604020202020204" pitchFamily="34" charset="-128"/>
              </a:rPr>
              <a:t>inputs of R = 0 and S = 1, the value stored is set to 1.  That is Q = 1.	</a:t>
            </a:r>
            <a:r>
              <a:rPr lang="en-US" altLang="en-US" dirty="0" smtClean="0">
                <a:solidFill>
                  <a:srgbClr val="000000"/>
                </a:solidFill>
                <a:latin typeface="Arial Unicode MS" panose="020B0604020202020204" pitchFamily="34" charset="-128"/>
              </a:rPr>
              <a:t>This </a:t>
            </a:r>
            <a:r>
              <a:rPr lang="en-US" altLang="en-US" dirty="0">
                <a:solidFill>
                  <a:srgbClr val="000000"/>
                </a:solidFill>
                <a:latin typeface="Arial Unicode MS" panose="020B0604020202020204" pitchFamily="34" charset="-128"/>
              </a:rPr>
              <a:t>sets the latch.	</a:t>
            </a:r>
            <a:endParaRPr lang="en-US" altLang="en-US" dirty="0" smtClean="0">
              <a:solidFill>
                <a:srgbClr val="000000"/>
              </a:solidFill>
              <a:latin typeface="Arial Unicode MS" panose="020B0604020202020204" pitchFamily="34" charset="-128"/>
            </a:endParaRPr>
          </a:p>
          <a:p>
            <a:pPr lvl="0"/>
            <a:r>
              <a:rPr lang="en-US" altLang="en-US" dirty="0" smtClean="0">
                <a:solidFill>
                  <a:srgbClr val="000000"/>
                </a:solidFill>
                <a:latin typeface="Arial Unicode MS" panose="020B0604020202020204" pitchFamily="34" charset="-128"/>
              </a:rPr>
              <a:t>On </a:t>
            </a:r>
            <a:r>
              <a:rPr lang="en-US" altLang="en-US" dirty="0">
                <a:solidFill>
                  <a:srgbClr val="000000"/>
                </a:solidFill>
                <a:latin typeface="Arial Unicode MS" panose="020B0604020202020204" pitchFamily="34" charset="-128"/>
              </a:rPr>
              <a:t>inputs of R = 0 and S = 0, the value stored is not modified.</a:t>
            </a:r>
            <a:endParaRPr lang="en-US" altLang="en-US" dirty="0">
              <a:solidFill>
                <a:srgbClr val="000000"/>
              </a:solidFill>
              <a:latin typeface="Arial Unicode MS" panose="020B0604020202020204" pitchFamily="34" charset="-128"/>
            </a:endParaRPr>
          </a:p>
        </p:txBody>
      </p:sp>
    </p:spTree>
    <p:extLst>
      <p:ext uri="{BB962C8B-B14F-4D97-AF65-F5344CB8AC3E}">
        <p14:creationId xmlns:p14="http://schemas.microsoft.com/office/powerpoint/2010/main" val="2453498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9"/>
            <a:ext cx="8229600" cy="475989"/>
          </a:xfrm>
        </p:spPr>
        <p:txBody>
          <a:bodyPr>
            <a:normAutofit fontScale="90000"/>
          </a:bodyPr>
          <a:lstStyle/>
          <a:p>
            <a:pPr lvl="0" defTabSz="914400" eaLnBrk="0" fontAlgn="base" hangingPunct="0">
              <a:spcAft>
                <a:spcPct val="0"/>
              </a:spcAft>
            </a:pPr>
            <a:r>
              <a:rPr lang="en-US" altLang="en-US" dirty="0" smtClean="0">
                <a:solidFill>
                  <a:srgbClr val="000000"/>
                </a:solidFill>
                <a:latin typeface="Arial Unicode MS" panose="020B0604020202020204" pitchFamily="34" charset="-128"/>
              </a:rPr>
              <a:t>Recall</a:t>
            </a:r>
            <a:endParaRPr lang="en-US" altLang="en-US" sz="8000" dirty="0">
              <a:latin typeface="Arial" panose="020B0604020202020204" pitchFamily="34" charset="0"/>
            </a:endParaRPr>
          </a:p>
        </p:txBody>
      </p:sp>
      <p:sp>
        <p:nvSpPr>
          <p:cNvPr id="3" name="Content Placeholder 2"/>
          <p:cNvSpPr>
            <a:spLocks noGrp="1"/>
          </p:cNvSpPr>
          <p:nvPr>
            <p:ph idx="1"/>
          </p:nvPr>
        </p:nvSpPr>
        <p:spPr>
          <a:xfrm>
            <a:off x="641445" y="1080653"/>
            <a:ext cx="11027391" cy="4987638"/>
          </a:xfrm>
        </p:spPr>
        <p:txBody>
          <a:bodyPr>
            <a:noAutofit/>
          </a:bodyPr>
          <a:lstStyle/>
          <a:p>
            <a:pPr lvl="0" defTabSz="914400" eaLnBrk="0" fontAlgn="base" hangingPunct="0">
              <a:spcBef>
                <a:spcPct val="0"/>
              </a:spcBef>
              <a:spcAft>
                <a:spcPct val="0"/>
              </a:spcAft>
            </a:pPr>
            <a:r>
              <a:rPr lang="en-US" altLang="en-US" dirty="0">
                <a:solidFill>
                  <a:srgbClr val="000000"/>
                </a:solidFill>
                <a:latin typeface="Arial Unicode MS" panose="020B0604020202020204" pitchFamily="34" charset="-128"/>
              </a:rPr>
              <a:t>Recall that performing both a set and a reset at the same time is an invalid operation and will result in an oscillating state.  It is possible to recover from this state by attempting to set and reset the latch, but it will take time to recover</a:t>
            </a:r>
            <a:r>
              <a:rPr lang="en-US" altLang="en-US" dirty="0" smtClean="0">
                <a:solidFill>
                  <a:srgbClr val="000000"/>
                </a:solidFill>
                <a:latin typeface="Arial Unicode MS" panose="020B0604020202020204" pitchFamily="34" charset="-128"/>
              </a:rPr>
              <a:t>.</a:t>
            </a:r>
          </a:p>
          <a:p>
            <a:pPr lvl="0" defTabSz="914400" eaLnBrk="0" fontAlgn="base" hangingPunct="0">
              <a:spcBef>
                <a:spcPct val="0"/>
              </a:spcBef>
              <a:spcAft>
                <a:spcPct val="0"/>
              </a:spcAft>
            </a:pPr>
            <a:r>
              <a:rPr lang="en-US" altLang="en-US" dirty="0" smtClean="0">
                <a:solidFill>
                  <a:srgbClr val="000000"/>
                </a:solidFill>
                <a:latin typeface="Arial Unicode MS" panose="020B0604020202020204" pitchFamily="34" charset="-128"/>
              </a:rPr>
              <a:t>The </a:t>
            </a:r>
            <a:r>
              <a:rPr lang="en-US" altLang="en-US" dirty="0">
                <a:solidFill>
                  <a:srgbClr val="000000"/>
                </a:solidFill>
                <a:latin typeface="Arial Unicode MS" panose="020B0604020202020204" pitchFamily="34" charset="-128"/>
              </a:rPr>
              <a:t>minimum time required to recover from an oscillating state is the time to change the signal plus the propagation delay required for the inputs to feed back through the gates.</a:t>
            </a:r>
            <a:endParaRPr lang="en-US" altLang="en-US" sz="2800" dirty="0">
              <a:solidFill>
                <a:srgbClr val="000000"/>
              </a:solidFill>
              <a:latin typeface="Arial Unicode MS" panose="020B0604020202020204" pitchFamily="34" charset="-128"/>
            </a:endParaRPr>
          </a:p>
        </p:txBody>
      </p:sp>
      <p:sp>
        <p:nvSpPr>
          <p:cNvPr id="4"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4"/>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0406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8974" y="195125"/>
            <a:ext cx="5627698" cy="378505"/>
          </a:xfrm>
        </p:spPr>
        <p:txBody>
          <a:bodyPr>
            <a:normAutofit fontScale="90000"/>
          </a:bodyPr>
          <a:lstStyle/>
          <a:p>
            <a:r>
              <a:rPr lang="en-US" dirty="0" smtClean="0"/>
              <a:t>Oscillation Prevention</a:t>
            </a:r>
            <a:endParaRPr lang="en-US" dirty="0"/>
          </a:p>
        </p:txBody>
      </p:sp>
      <p:sp>
        <p:nvSpPr>
          <p:cNvPr id="4" name="Rectangle 3"/>
          <p:cNvSpPr/>
          <p:nvPr/>
        </p:nvSpPr>
        <p:spPr>
          <a:xfrm>
            <a:off x="530087" y="1011957"/>
            <a:ext cx="11211339" cy="4524315"/>
          </a:xfrm>
          <a:prstGeom prst="rect">
            <a:avLst/>
          </a:prstGeom>
        </p:spPr>
        <p:txBody>
          <a:bodyPr wrap="square">
            <a:spAutoFit/>
          </a:bodyPr>
          <a:lstStyle/>
          <a:p>
            <a:pPr marL="457200" lvl="0" indent="-457200" defTabSz="914400" eaLnBrk="0" fontAlgn="base" hangingPunct="0">
              <a:spcBef>
                <a:spcPct val="0"/>
              </a:spcBef>
              <a:spcAft>
                <a:spcPct val="0"/>
              </a:spcAft>
              <a:buFont typeface="Arial" panose="020B0604020202020204" pitchFamily="34" charset="0"/>
              <a:buChar char="•"/>
            </a:pPr>
            <a:r>
              <a:rPr lang="en-US" altLang="en-US" sz="3200" dirty="0">
                <a:latin typeface="Arial Unicode MS" panose="020B0604020202020204" pitchFamily="34" charset="-128"/>
              </a:rPr>
              <a:t>We will look at methods to prevent oscillating states from occurring.	</a:t>
            </a:r>
            <a:endParaRPr lang="en-US" altLang="en-US" sz="3200" dirty="0" smtClean="0">
              <a:latin typeface="Arial Unicode MS" panose="020B0604020202020204" pitchFamily="34" charset="-128"/>
            </a:endParaRPr>
          </a:p>
          <a:p>
            <a:pPr marL="457200" lvl="0" indent="-457200" defTabSz="914400" eaLnBrk="0" fontAlgn="base" hangingPunct="0">
              <a:spcBef>
                <a:spcPct val="0"/>
              </a:spcBef>
              <a:spcAft>
                <a:spcPct val="0"/>
              </a:spcAft>
              <a:buFont typeface="Arial" panose="020B0604020202020204" pitchFamily="34" charset="0"/>
              <a:buChar char="•"/>
            </a:pPr>
            <a:r>
              <a:rPr lang="en-US" altLang="en-US" sz="3200" dirty="0" smtClean="0">
                <a:latin typeface="Arial Unicode MS" panose="020B0604020202020204" pitchFamily="34" charset="-128"/>
              </a:rPr>
              <a:t>Since </a:t>
            </a:r>
            <a:r>
              <a:rPr lang="en-US" altLang="en-US" sz="3200" dirty="0">
                <a:latin typeface="Arial Unicode MS" panose="020B0604020202020204" pitchFamily="34" charset="-128"/>
              </a:rPr>
              <a:t>an RS-Latch should never have both R and S set to one, we could attempt </a:t>
            </a:r>
            <a:r>
              <a:rPr lang="en-US" altLang="en-US" sz="3200" dirty="0" smtClean="0">
                <a:latin typeface="Arial Unicode MS" panose="020B0604020202020204" pitchFamily="34" charset="-128"/>
              </a:rPr>
              <a:t>to create </a:t>
            </a:r>
            <a:r>
              <a:rPr lang="en-US" altLang="en-US" sz="3200" dirty="0">
                <a:latin typeface="Arial Unicode MS" panose="020B0604020202020204" pitchFamily="34" charset="-128"/>
              </a:rPr>
              <a:t>additional logic to prevent such a state from ever occurring.	</a:t>
            </a:r>
            <a:endParaRPr lang="en-US" altLang="en-US" sz="3200" dirty="0" smtClean="0">
              <a:latin typeface="Arial Unicode MS" panose="020B0604020202020204" pitchFamily="34" charset="-128"/>
            </a:endParaRPr>
          </a:p>
          <a:p>
            <a:pPr marL="457200" lvl="0" indent="-457200" defTabSz="914400" eaLnBrk="0" fontAlgn="base" hangingPunct="0">
              <a:spcBef>
                <a:spcPct val="0"/>
              </a:spcBef>
              <a:spcAft>
                <a:spcPct val="0"/>
              </a:spcAft>
              <a:buFont typeface="Arial" panose="020B0604020202020204" pitchFamily="34" charset="0"/>
              <a:buChar char="•"/>
            </a:pPr>
            <a:r>
              <a:rPr lang="en-US" altLang="en-US" sz="3200" dirty="0" smtClean="0">
                <a:latin typeface="Arial Unicode MS" panose="020B0604020202020204" pitchFamily="34" charset="-128"/>
              </a:rPr>
              <a:t>To </a:t>
            </a:r>
            <a:r>
              <a:rPr lang="en-US" altLang="en-US" sz="3200" dirty="0">
                <a:latin typeface="Arial Unicode MS" panose="020B0604020202020204" pitchFamily="34" charset="-128"/>
              </a:rPr>
              <a:t>do so, we will add two AND gates immediately prior to the </a:t>
            </a:r>
            <a:r>
              <a:rPr lang="en-US" altLang="en-US" sz="3200" dirty="0" smtClean="0">
                <a:latin typeface="Arial Unicode MS" panose="020B0604020202020204" pitchFamily="34" charset="-128"/>
              </a:rPr>
              <a:t>latch</a:t>
            </a:r>
            <a:r>
              <a:rPr lang="en-US" altLang="en-US" sz="3200" dirty="0">
                <a:latin typeface="Arial Unicode MS" panose="020B0604020202020204" pitchFamily="34" charset="-128"/>
              </a:rPr>
              <a:t>	</a:t>
            </a:r>
          </a:p>
          <a:p>
            <a:pPr marL="457200" lvl="0" indent="-457200" defTabSz="914400" eaLnBrk="0" fontAlgn="base" hangingPunct="0">
              <a:spcBef>
                <a:spcPct val="0"/>
              </a:spcBef>
              <a:spcAft>
                <a:spcPct val="0"/>
              </a:spcAft>
              <a:buFont typeface="Arial" panose="020B0604020202020204" pitchFamily="34" charset="0"/>
              <a:buChar char="•"/>
            </a:pPr>
            <a:r>
              <a:rPr lang="en-US" altLang="en-US" sz="3200" dirty="0" smtClean="0">
                <a:latin typeface="Arial Unicode MS" panose="020B0604020202020204" pitchFamily="34" charset="-128"/>
              </a:rPr>
              <a:t>The </a:t>
            </a:r>
            <a:r>
              <a:rPr lang="en-US" altLang="en-US" sz="3200" dirty="0">
                <a:latin typeface="Arial Unicode MS" panose="020B0604020202020204" pitchFamily="34" charset="-128"/>
              </a:rPr>
              <a:t>outputs from these AND gates will be the inputs to the RS-Latch for R and S,	respectively.</a:t>
            </a:r>
            <a:endParaRPr lang="en-US" altLang="en-US" sz="2400" dirty="0" smtClean="0">
              <a:latin typeface="Arial Unicode MS" panose="020B0604020202020204" pitchFamily="34" charset="-128"/>
            </a:endParaRPr>
          </a:p>
        </p:txBody>
      </p:sp>
    </p:spTree>
    <p:extLst>
      <p:ext uri="{BB962C8B-B14F-4D97-AF65-F5344CB8AC3E}">
        <p14:creationId xmlns:p14="http://schemas.microsoft.com/office/powerpoint/2010/main" val="3140255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2694" y="274637"/>
            <a:ext cx="5054221" cy="378505"/>
          </a:xfrm>
        </p:spPr>
        <p:txBody>
          <a:bodyPr>
            <a:normAutofit fontScale="90000"/>
          </a:bodyPr>
          <a:lstStyle/>
          <a:p>
            <a:r>
              <a:rPr lang="en-US" dirty="0" smtClean="0"/>
              <a:t>Oscillation Prevention</a:t>
            </a:r>
            <a:endParaRPr lang="en-US" dirty="0"/>
          </a:p>
        </p:txBody>
      </p:sp>
      <p:sp>
        <p:nvSpPr>
          <p:cNvPr id="4" name="Rectangle 3"/>
          <p:cNvSpPr/>
          <p:nvPr/>
        </p:nvSpPr>
        <p:spPr>
          <a:xfrm>
            <a:off x="427513" y="1083647"/>
            <a:ext cx="11471562" cy="5016758"/>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pPr>
            <a:r>
              <a:rPr lang="en-US" altLang="en-US" sz="3200" i="1" dirty="0">
                <a:solidFill>
                  <a:srgbClr val="000000"/>
                </a:solidFill>
                <a:latin typeface="Arial Unicode MS" panose="020B0604020202020204" pitchFamily="34" charset="-128"/>
              </a:rPr>
              <a:t>Changing the meaning of our inputs	</a:t>
            </a:r>
            <a:endParaRPr lang="en-US" altLang="en-US" sz="3200" i="1" dirty="0" smtClean="0">
              <a:solidFill>
                <a:srgbClr val="000000"/>
              </a:solidFill>
              <a:latin typeface="Arial Unicode MS" panose="020B0604020202020204" pitchFamily="34" charset="-128"/>
            </a:endParaRPr>
          </a:p>
          <a:p>
            <a:pPr marL="800100" lvl="1"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000000"/>
                </a:solidFill>
                <a:latin typeface="Arial Unicode MS" panose="020B0604020202020204" pitchFamily="34" charset="-128"/>
              </a:rPr>
              <a:t>Instead </a:t>
            </a:r>
            <a:r>
              <a:rPr lang="en-US" altLang="en-US" sz="3200" dirty="0">
                <a:solidFill>
                  <a:srgbClr val="000000"/>
                </a:solidFill>
                <a:latin typeface="Arial Unicode MS" panose="020B0604020202020204" pitchFamily="34" charset="-128"/>
              </a:rPr>
              <a:t>of using set and reset as inputs we will now pretend to use two inputs	called D and E.	</a:t>
            </a:r>
            <a:endParaRPr lang="en-US" altLang="en-US" sz="3200" dirty="0" smtClean="0">
              <a:solidFill>
                <a:srgbClr val="000000"/>
              </a:solidFill>
              <a:latin typeface="Arial Unicode MS" panose="020B0604020202020204" pitchFamily="34" charset="-128"/>
            </a:endParaRPr>
          </a:p>
          <a:p>
            <a:pPr marL="800100" lvl="1"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000000"/>
                </a:solidFill>
                <a:latin typeface="Arial Unicode MS" panose="020B0604020202020204" pitchFamily="34" charset="-128"/>
              </a:rPr>
              <a:t>E </a:t>
            </a:r>
            <a:r>
              <a:rPr lang="en-US" altLang="en-US" sz="3200" dirty="0">
                <a:solidFill>
                  <a:srgbClr val="000000"/>
                </a:solidFill>
                <a:latin typeface="Arial Unicode MS" panose="020B0604020202020204" pitchFamily="34" charset="-128"/>
              </a:rPr>
              <a:t>is provided as input to both AND gates.	</a:t>
            </a:r>
            <a:endParaRPr lang="en-US" altLang="en-US" sz="3200" dirty="0" smtClean="0">
              <a:solidFill>
                <a:srgbClr val="000000"/>
              </a:solidFill>
              <a:latin typeface="Arial Unicode MS" panose="020B0604020202020204" pitchFamily="34" charset="-128"/>
            </a:endParaRPr>
          </a:p>
          <a:p>
            <a:pPr marL="800100" lvl="1"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000000"/>
                </a:solidFill>
                <a:latin typeface="Arial Unicode MS" panose="020B0604020202020204" pitchFamily="34" charset="-128"/>
              </a:rPr>
              <a:t>D </a:t>
            </a:r>
            <a:r>
              <a:rPr lang="en-US" altLang="en-US" sz="3200" dirty="0">
                <a:solidFill>
                  <a:srgbClr val="000000"/>
                </a:solidFill>
                <a:latin typeface="Arial Unicode MS" panose="020B0604020202020204" pitchFamily="34" charset="-128"/>
              </a:rPr>
              <a:t>is provided as an input to the first AND gate.  ~D is provided as input to the	second AND gate.	</a:t>
            </a:r>
            <a:endParaRPr lang="en-US" altLang="en-US" sz="3200" dirty="0" smtClean="0">
              <a:solidFill>
                <a:srgbClr val="000000"/>
              </a:solidFill>
              <a:latin typeface="Arial Unicode MS" panose="020B0604020202020204" pitchFamily="34" charset="-128"/>
            </a:endParaRPr>
          </a:p>
          <a:p>
            <a:pPr marL="800100" lvl="1"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000000"/>
                </a:solidFill>
                <a:latin typeface="Arial Unicode MS" panose="020B0604020202020204" pitchFamily="34" charset="-128"/>
              </a:rPr>
              <a:t>By </a:t>
            </a:r>
            <a:r>
              <a:rPr lang="en-US" altLang="en-US" sz="3200" dirty="0">
                <a:solidFill>
                  <a:srgbClr val="000000"/>
                </a:solidFill>
                <a:latin typeface="Arial Unicode MS" panose="020B0604020202020204" pitchFamily="34" charset="-128"/>
              </a:rPr>
              <a:t>providing D to the first AND gate as an input and ~D to the second AND gate,	the outputs from the AND gates representing set and reset can never both be </a:t>
            </a:r>
            <a:r>
              <a:rPr lang="en-US" altLang="en-US" sz="3200" dirty="0" smtClean="0">
                <a:solidFill>
                  <a:srgbClr val="000000"/>
                </a:solidFill>
                <a:latin typeface="Arial Unicode MS" panose="020B0604020202020204" pitchFamily="34" charset="-128"/>
              </a:rPr>
              <a:t>true at </a:t>
            </a:r>
            <a:r>
              <a:rPr lang="en-US" altLang="en-US" sz="3200" dirty="0">
                <a:solidFill>
                  <a:srgbClr val="000000"/>
                </a:solidFill>
                <a:latin typeface="Arial Unicode MS" panose="020B0604020202020204" pitchFamily="34" charset="-128"/>
              </a:rPr>
              <a:t>the same time.</a:t>
            </a:r>
            <a:endParaRPr lang="en-US" altLang="en-US" sz="3200" dirty="0">
              <a:solidFill>
                <a:srgbClr val="000000"/>
              </a:solidFill>
              <a:latin typeface="Arial Unicode MS" panose="020B0604020202020204" pitchFamily="34" charset="-128"/>
            </a:endParaRPr>
          </a:p>
        </p:txBody>
      </p:sp>
    </p:spTree>
    <p:extLst>
      <p:ext uri="{BB962C8B-B14F-4D97-AF65-F5344CB8AC3E}">
        <p14:creationId xmlns:p14="http://schemas.microsoft.com/office/powerpoint/2010/main" val="2973195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5879" y="354149"/>
            <a:ext cx="6046231" cy="378505"/>
          </a:xfrm>
        </p:spPr>
        <p:txBody>
          <a:bodyPr>
            <a:normAutofit fontScale="90000"/>
          </a:bodyPr>
          <a:lstStyle/>
          <a:p>
            <a:r>
              <a:rPr lang="en-US" dirty="0" smtClean="0"/>
              <a:t>Oscillation Prevention contd.</a:t>
            </a:r>
            <a:endParaRPr lang="en-US" dirty="0"/>
          </a:p>
        </p:txBody>
      </p:sp>
      <p:sp>
        <p:nvSpPr>
          <p:cNvPr id="4" name="Rectangle 3"/>
          <p:cNvSpPr/>
          <p:nvPr/>
        </p:nvSpPr>
        <p:spPr>
          <a:xfrm>
            <a:off x="560035" y="1151168"/>
            <a:ext cx="11062122" cy="5001369"/>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pPr>
            <a:r>
              <a:rPr lang="en-US" altLang="en-US" sz="2900" dirty="0">
                <a:solidFill>
                  <a:srgbClr val="000000"/>
                </a:solidFill>
                <a:latin typeface="Arial Unicode MS" panose="020B0604020202020204" pitchFamily="34" charset="-128"/>
              </a:rPr>
              <a:t>D is a signal used to change the data stored.		</a:t>
            </a:r>
          </a:p>
          <a:p>
            <a:pPr marL="800100" lvl="1" indent="-342900" defTabSz="914400" eaLnBrk="0" fontAlgn="base" hangingPunct="0">
              <a:spcBef>
                <a:spcPct val="0"/>
              </a:spcBef>
              <a:spcAft>
                <a:spcPct val="0"/>
              </a:spcAft>
              <a:buFont typeface="Arial" panose="020B0604020202020204" pitchFamily="34" charset="0"/>
              <a:buChar char="•"/>
            </a:pPr>
            <a:r>
              <a:rPr lang="en-US" altLang="en-US" sz="2900" dirty="0" smtClean="0">
                <a:solidFill>
                  <a:srgbClr val="000000"/>
                </a:solidFill>
                <a:latin typeface="Arial Unicode MS" panose="020B0604020202020204" pitchFamily="34" charset="-128"/>
              </a:rPr>
              <a:t>If </a:t>
            </a:r>
            <a:r>
              <a:rPr lang="en-US" altLang="en-US" sz="2900" dirty="0">
                <a:solidFill>
                  <a:srgbClr val="000000"/>
                </a:solidFill>
                <a:latin typeface="Arial Unicode MS" panose="020B0604020202020204" pitchFamily="34" charset="-128"/>
              </a:rPr>
              <a:t>D is one, we change the value stored in the latch. </a:t>
            </a:r>
            <a:r>
              <a:rPr lang="en-US" altLang="en-US" sz="2900" dirty="0" smtClean="0">
                <a:solidFill>
                  <a:srgbClr val="000000"/>
                </a:solidFill>
                <a:latin typeface="Arial Unicode MS" panose="020B0604020202020204" pitchFamily="34" charset="-128"/>
              </a:rPr>
              <a:t>That </a:t>
            </a:r>
            <a:r>
              <a:rPr lang="en-US" altLang="en-US" sz="2900" dirty="0">
                <a:solidFill>
                  <a:srgbClr val="000000"/>
                </a:solidFill>
                <a:latin typeface="Arial Unicode MS" panose="020B0604020202020204" pitchFamily="34" charset="-128"/>
              </a:rPr>
              <a:t>is, if one </a:t>
            </a:r>
            <a:r>
              <a:rPr lang="en-US" altLang="en-US" sz="2900" dirty="0" smtClean="0">
                <a:solidFill>
                  <a:srgbClr val="000000"/>
                </a:solidFill>
                <a:latin typeface="Arial Unicode MS" panose="020B0604020202020204" pitchFamily="34" charset="-128"/>
              </a:rPr>
              <a:t>was stored </a:t>
            </a:r>
            <a:r>
              <a:rPr lang="en-US" altLang="en-US" sz="2900" dirty="0">
                <a:solidFill>
                  <a:srgbClr val="000000"/>
                </a:solidFill>
                <a:latin typeface="Arial Unicode MS" panose="020B0604020202020204" pitchFamily="34" charset="-128"/>
              </a:rPr>
              <a:t>in the latch, the value stored would be changed to zero. </a:t>
            </a:r>
            <a:r>
              <a:rPr lang="en-US" altLang="en-US" sz="2900" dirty="0" smtClean="0">
                <a:solidFill>
                  <a:srgbClr val="000000"/>
                </a:solidFill>
                <a:latin typeface="Arial Unicode MS" panose="020B0604020202020204" pitchFamily="34" charset="-128"/>
              </a:rPr>
              <a:t>If </a:t>
            </a:r>
            <a:r>
              <a:rPr lang="en-US" altLang="en-US" sz="2900" dirty="0">
                <a:solidFill>
                  <a:srgbClr val="000000"/>
                </a:solidFill>
                <a:latin typeface="Arial Unicode MS" panose="020B0604020202020204" pitchFamily="34" charset="-128"/>
              </a:rPr>
              <a:t>zero </a:t>
            </a:r>
            <a:r>
              <a:rPr lang="en-US" altLang="en-US" sz="2900" dirty="0" smtClean="0">
                <a:solidFill>
                  <a:srgbClr val="000000"/>
                </a:solidFill>
                <a:latin typeface="Arial Unicode MS" panose="020B0604020202020204" pitchFamily="34" charset="-128"/>
              </a:rPr>
              <a:t>was </a:t>
            </a:r>
            <a:r>
              <a:rPr lang="en-US" altLang="en-US" sz="2900" dirty="0">
                <a:solidFill>
                  <a:srgbClr val="000000"/>
                </a:solidFill>
                <a:latin typeface="Arial Unicode MS" panose="020B0604020202020204" pitchFamily="34" charset="-128"/>
              </a:rPr>
              <a:t>stored in the latch, the value stored is changed to one.	</a:t>
            </a:r>
            <a:endParaRPr lang="en-US" altLang="en-US" sz="29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2900" dirty="0" smtClean="0">
                <a:solidFill>
                  <a:srgbClr val="000000"/>
                </a:solidFill>
                <a:latin typeface="Arial Unicode MS" panose="020B0604020202020204" pitchFamily="34" charset="-128"/>
              </a:rPr>
              <a:t>E </a:t>
            </a:r>
            <a:r>
              <a:rPr lang="en-US" altLang="en-US" sz="2900" dirty="0">
                <a:solidFill>
                  <a:srgbClr val="000000"/>
                </a:solidFill>
                <a:latin typeface="Arial Unicode MS" panose="020B0604020202020204" pitchFamily="34" charset="-128"/>
              </a:rPr>
              <a:t>is a signal used to enable or disable the latch.		</a:t>
            </a:r>
            <a:endParaRPr lang="en-US" altLang="en-US" sz="2900" dirty="0" smtClean="0">
              <a:solidFill>
                <a:srgbClr val="000000"/>
              </a:solidFill>
              <a:latin typeface="Arial Unicode MS" panose="020B0604020202020204" pitchFamily="34" charset="-128"/>
            </a:endParaRPr>
          </a:p>
          <a:p>
            <a:pPr marL="800100" lvl="1" indent="-342900" defTabSz="914400" eaLnBrk="0" fontAlgn="base" hangingPunct="0">
              <a:spcBef>
                <a:spcPct val="0"/>
              </a:spcBef>
              <a:spcAft>
                <a:spcPct val="0"/>
              </a:spcAft>
              <a:buFont typeface="Arial" panose="020B0604020202020204" pitchFamily="34" charset="0"/>
              <a:buChar char="•"/>
            </a:pPr>
            <a:r>
              <a:rPr lang="en-US" altLang="en-US" sz="2900" dirty="0" smtClean="0">
                <a:solidFill>
                  <a:srgbClr val="000000"/>
                </a:solidFill>
                <a:latin typeface="Arial Unicode MS" panose="020B0604020202020204" pitchFamily="34" charset="-128"/>
              </a:rPr>
              <a:t>If </a:t>
            </a:r>
            <a:r>
              <a:rPr lang="en-US" altLang="en-US" sz="2900" dirty="0">
                <a:solidFill>
                  <a:srgbClr val="000000"/>
                </a:solidFill>
                <a:latin typeface="Arial Unicode MS" panose="020B0604020202020204" pitchFamily="34" charset="-128"/>
              </a:rPr>
              <a:t>E is one, changes may be made to the value stored. </a:t>
            </a:r>
            <a:r>
              <a:rPr lang="en-US" altLang="en-US" sz="2900" dirty="0" smtClean="0">
                <a:solidFill>
                  <a:srgbClr val="000000"/>
                </a:solidFill>
                <a:latin typeface="Arial Unicode MS" panose="020B0604020202020204" pitchFamily="34" charset="-128"/>
              </a:rPr>
              <a:t>If </a:t>
            </a:r>
            <a:r>
              <a:rPr lang="en-US" altLang="en-US" sz="2900" dirty="0">
                <a:solidFill>
                  <a:srgbClr val="000000"/>
                </a:solidFill>
                <a:latin typeface="Arial Unicode MS" panose="020B0604020202020204" pitchFamily="34" charset="-128"/>
              </a:rPr>
              <a:t>E is zero, </a:t>
            </a:r>
            <a:r>
              <a:rPr lang="en-US" altLang="en-US" sz="2900" dirty="0" smtClean="0">
                <a:solidFill>
                  <a:srgbClr val="000000"/>
                </a:solidFill>
                <a:latin typeface="Arial Unicode MS" panose="020B0604020202020204" pitchFamily="34" charset="-128"/>
              </a:rPr>
              <a:t>no changes </a:t>
            </a:r>
            <a:r>
              <a:rPr lang="en-US" altLang="en-US" sz="2900" dirty="0">
                <a:solidFill>
                  <a:srgbClr val="000000"/>
                </a:solidFill>
                <a:latin typeface="Arial Unicode MS" panose="020B0604020202020204" pitchFamily="34" charset="-128"/>
              </a:rPr>
              <a:t>may be made to the value </a:t>
            </a:r>
            <a:r>
              <a:rPr lang="en-US" altLang="en-US" sz="2900" dirty="0" smtClean="0">
                <a:solidFill>
                  <a:srgbClr val="000000"/>
                </a:solidFill>
                <a:latin typeface="Arial Unicode MS" panose="020B0604020202020204" pitchFamily="34" charset="-128"/>
              </a:rPr>
              <a:t>stored. </a:t>
            </a:r>
          </a:p>
          <a:p>
            <a:pPr marL="342900" lvl="0" indent="-342900" defTabSz="914400" eaLnBrk="0" fontAlgn="base" hangingPunct="0">
              <a:spcBef>
                <a:spcPct val="0"/>
              </a:spcBef>
              <a:spcAft>
                <a:spcPct val="0"/>
              </a:spcAft>
              <a:buFont typeface="Arial" panose="020B0604020202020204" pitchFamily="34" charset="0"/>
              <a:buChar char="•"/>
            </a:pPr>
            <a:r>
              <a:rPr lang="en-US" altLang="en-US" sz="2900" dirty="0" smtClean="0">
                <a:solidFill>
                  <a:srgbClr val="000000"/>
                </a:solidFill>
                <a:latin typeface="Arial Unicode MS" panose="020B0604020202020204" pitchFamily="34" charset="-128"/>
              </a:rPr>
              <a:t>Now</a:t>
            </a:r>
            <a:r>
              <a:rPr lang="en-US" altLang="en-US" sz="2900" dirty="0">
                <a:solidFill>
                  <a:srgbClr val="000000"/>
                </a:solidFill>
                <a:latin typeface="Arial Unicode MS" panose="020B0604020202020204" pitchFamily="34" charset="-128"/>
              </a:rPr>
              <a:t>, D works like a push-button.  When D is one or we push the button for D, the </a:t>
            </a:r>
            <a:r>
              <a:rPr lang="en-US" altLang="en-US" sz="2900" dirty="0" smtClean="0">
                <a:solidFill>
                  <a:srgbClr val="000000"/>
                </a:solidFill>
                <a:latin typeface="Arial Unicode MS" panose="020B0604020202020204" pitchFamily="34" charset="-128"/>
              </a:rPr>
              <a:t>value </a:t>
            </a:r>
            <a:r>
              <a:rPr lang="en-US" altLang="en-US" sz="2900" dirty="0">
                <a:solidFill>
                  <a:srgbClr val="000000"/>
                </a:solidFill>
                <a:latin typeface="Arial Unicode MS" panose="020B0604020202020204" pitchFamily="34" charset="-128"/>
              </a:rPr>
              <a:t>stored changes. </a:t>
            </a:r>
            <a:r>
              <a:rPr lang="en-US" altLang="en-US" sz="2900" dirty="0" smtClean="0">
                <a:solidFill>
                  <a:srgbClr val="000000"/>
                </a:solidFill>
                <a:latin typeface="Arial Unicode MS" panose="020B0604020202020204" pitchFamily="34" charset="-128"/>
              </a:rPr>
              <a:t>E </a:t>
            </a:r>
            <a:r>
              <a:rPr lang="en-US" altLang="en-US" sz="2900" dirty="0">
                <a:solidFill>
                  <a:srgbClr val="000000"/>
                </a:solidFill>
                <a:latin typeface="Arial Unicode MS" panose="020B0604020202020204" pitchFamily="34" charset="-128"/>
              </a:rPr>
              <a:t>works like an on/off switch.  When E is on we can modify	the latch.</a:t>
            </a:r>
            <a:endParaRPr lang="en-US" altLang="en-US" sz="2900" dirty="0">
              <a:solidFill>
                <a:srgbClr val="000000"/>
              </a:solidFill>
              <a:latin typeface="Arial Unicode MS" panose="020B0604020202020204" pitchFamily="34" charset="-128"/>
            </a:endParaRPr>
          </a:p>
        </p:txBody>
      </p:sp>
    </p:spTree>
    <p:extLst>
      <p:ext uri="{BB962C8B-B14F-4D97-AF65-F5344CB8AC3E}">
        <p14:creationId xmlns:p14="http://schemas.microsoft.com/office/powerpoint/2010/main" val="1824978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2694" y="354149"/>
            <a:ext cx="5054221" cy="378505"/>
          </a:xfrm>
        </p:spPr>
        <p:txBody>
          <a:bodyPr>
            <a:normAutofit fontScale="90000"/>
          </a:bodyPr>
          <a:lstStyle/>
          <a:p>
            <a:r>
              <a:rPr lang="en-US" dirty="0" smtClean="0"/>
              <a:t>D </a:t>
            </a:r>
            <a:r>
              <a:rPr lang="en-US" dirty="0" smtClean="0"/>
              <a:t>Latches</a:t>
            </a:r>
            <a:endParaRPr lang="en-US" dirty="0"/>
          </a:p>
        </p:txBody>
      </p:sp>
      <p:sp>
        <p:nvSpPr>
          <p:cNvPr id="4" name="Rectangle 3"/>
          <p:cNvSpPr/>
          <p:nvPr/>
        </p:nvSpPr>
        <p:spPr>
          <a:xfrm>
            <a:off x="560035" y="1200064"/>
            <a:ext cx="11062122" cy="3539430"/>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a:solidFill>
                  <a:srgbClr val="000000"/>
                </a:solidFill>
                <a:latin typeface="Arial Unicode MS" panose="020B0604020202020204" pitchFamily="34" charset="-128"/>
              </a:rPr>
              <a:t>The type of latch describe above is called a D-Latch. </a:t>
            </a:r>
            <a:r>
              <a:rPr lang="en-US" altLang="en-US" sz="3200" dirty="0" smtClean="0">
                <a:solidFill>
                  <a:srgbClr val="000000"/>
                </a:solidFill>
                <a:latin typeface="Arial Unicode MS" panose="020B0604020202020204" pitchFamily="34" charset="-128"/>
              </a:rPr>
              <a:t>It </a:t>
            </a:r>
            <a:r>
              <a:rPr lang="en-US" altLang="en-US" sz="3200" dirty="0">
                <a:solidFill>
                  <a:srgbClr val="000000"/>
                </a:solidFill>
                <a:latin typeface="Arial Unicode MS" panose="020B0604020202020204" pitchFamily="34" charset="-128"/>
              </a:rPr>
              <a:t>is also known as a </a:t>
            </a:r>
            <a:r>
              <a:rPr lang="en-US" altLang="en-US" sz="3200" dirty="0" smtClean="0">
                <a:solidFill>
                  <a:srgbClr val="000000"/>
                </a:solidFill>
                <a:latin typeface="Arial Unicode MS" panose="020B0604020202020204" pitchFamily="34" charset="-128"/>
              </a:rPr>
              <a:t>Level Triggered </a:t>
            </a:r>
            <a:r>
              <a:rPr lang="en-US" altLang="en-US" sz="3200" dirty="0">
                <a:solidFill>
                  <a:srgbClr val="000000"/>
                </a:solidFill>
                <a:latin typeface="Arial Unicode MS" panose="020B0604020202020204" pitchFamily="34" charset="-128"/>
              </a:rPr>
              <a:t>Flip Flop.	</a:t>
            </a:r>
            <a:endParaRPr lang="en-US" altLang="en-US" sz="32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000000"/>
                </a:solidFill>
                <a:latin typeface="Arial Unicode MS" panose="020B0604020202020204" pitchFamily="34" charset="-128"/>
              </a:rPr>
              <a:t>A </a:t>
            </a:r>
            <a:r>
              <a:rPr lang="en-US" altLang="en-US" sz="3200" dirty="0">
                <a:solidFill>
                  <a:srgbClr val="000000"/>
                </a:solidFill>
                <a:latin typeface="Arial Unicode MS" panose="020B0604020202020204" pitchFamily="34" charset="-128"/>
              </a:rPr>
              <a:t>D-Latch contains an RS-Latch, thus it can store one </a:t>
            </a:r>
            <a:r>
              <a:rPr lang="en-US" altLang="en-US" sz="3200" dirty="0" smtClean="0">
                <a:solidFill>
                  <a:srgbClr val="000000"/>
                </a:solidFill>
                <a:latin typeface="Arial Unicode MS" panose="020B0604020202020204" pitchFamily="34" charset="-128"/>
              </a:rPr>
              <a:t>bit.</a:t>
            </a:r>
          </a:p>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000000"/>
                </a:solidFill>
                <a:latin typeface="Arial Unicode MS" panose="020B0604020202020204" pitchFamily="34" charset="-128"/>
              </a:rPr>
              <a:t>Initially </a:t>
            </a:r>
            <a:r>
              <a:rPr lang="en-US" altLang="en-US" sz="3200" dirty="0">
                <a:solidFill>
                  <a:srgbClr val="000000"/>
                </a:solidFill>
                <a:latin typeface="Arial Unicode MS" panose="020B0604020202020204" pitchFamily="34" charset="-128"/>
              </a:rPr>
              <a:t>the value stored will oscillate if no signal is provided as input.	</a:t>
            </a:r>
            <a:endParaRPr lang="en-US" altLang="en-US" sz="32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000000"/>
                </a:solidFill>
                <a:latin typeface="Arial Unicode MS" panose="020B0604020202020204" pitchFamily="34" charset="-128"/>
              </a:rPr>
              <a:t>Stabilization </a:t>
            </a:r>
            <a:r>
              <a:rPr lang="en-US" altLang="en-US" sz="3200" dirty="0">
                <a:solidFill>
                  <a:srgbClr val="000000"/>
                </a:solidFill>
                <a:latin typeface="Arial Unicode MS" panose="020B0604020202020204" pitchFamily="34" charset="-128"/>
              </a:rPr>
              <a:t>occurs after an initial input is provided for both Enable and Data </a:t>
            </a:r>
            <a:r>
              <a:rPr lang="en-US" altLang="en-US" sz="3200" dirty="0" smtClean="0">
                <a:solidFill>
                  <a:srgbClr val="000000"/>
                </a:solidFill>
                <a:latin typeface="Arial Unicode MS" panose="020B0604020202020204" pitchFamily="34" charset="-128"/>
              </a:rPr>
              <a:t>inputs</a:t>
            </a:r>
            <a:r>
              <a:rPr lang="en-US" altLang="en-US" sz="3200" dirty="0">
                <a:solidFill>
                  <a:srgbClr val="000000"/>
                </a:solidFill>
                <a:latin typeface="Arial Unicode MS" panose="020B0604020202020204" pitchFamily="34" charset="-128"/>
              </a:rPr>
              <a:t>.	</a:t>
            </a:r>
            <a:endParaRPr lang="en-US" altLang="en-US" sz="3200" dirty="0" smtClean="0">
              <a:solidFill>
                <a:srgbClr val="000000"/>
              </a:solidFill>
              <a:latin typeface="Arial Unicode MS" panose="020B0604020202020204" pitchFamily="34" charset="-128"/>
            </a:endParaRPr>
          </a:p>
        </p:txBody>
      </p:sp>
    </p:spTree>
    <p:extLst>
      <p:ext uri="{BB962C8B-B14F-4D97-AF65-F5344CB8AC3E}">
        <p14:creationId xmlns:p14="http://schemas.microsoft.com/office/powerpoint/2010/main" val="36838165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2694" y="354149"/>
            <a:ext cx="5054221" cy="378505"/>
          </a:xfrm>
        </p:spPr>
        <p:txBody>
          <a:bodyPr>
            <a:normAutofit fontScale="90000"/>
          </a:bodyPr>
          <a:lstStyle/>
          <a:p>
            <a:r>
              <a:rPr lang="en-US" dirty="0"/>
              <a:t>D</a:t>
            </a:r>
            <a:r>
              <a:rPr lang="en-US" dirty="0" smtClean="0"/>
              <a:t> Latch</a:t>
            </a:r>
            <a:endParaRPr lang="en-US" dirty="0"/>
          </a:p>
        </p:txBody>
      </p:sp>
      <p:sp>
        <p:nvSpPr>
          <p:cNvPr id="4" name="Rectangle 3"/>
          <p:cNvSpPr/>
          <p:nvPr/>
        </p:nvSpPr>
        <p:spPr>
          <a:xfrm>
            <a:off x="560035" y="1200064"/>
            <a:ext cx="11062122" cy="4955203"/>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a:solidFill>
                  <a:srgbClr val="000000"/>
                </a:solidFill>
                <a:latin typeface="Arial Unicode MS" panose="020B0604020202020204" pitchFamily="34" charset="-128"/>
              </a:rPr>
              <a:t>The D-Latch has an interesting property that can be observed</a:t>
            </a:r>
            <a:r>
              <a:rPr lang="en-US" altLang="en-US" sz="3200" dirty="0" smtClean="0">
                <a:solidFill>
                  <a:srgbClr val="000000"/>
                </a:solidFill>
                <a:latin typeface="Arial Unicode MS" panose="020B0604020202020204" pitchFamily="34" charset="-128"/>
              </a:rPr>
              <a:t>.</a:t>
            </a:r>
          </a:p>
          <a:p>
            <a:pPr marL="800100" lvl="1" indent="-342900" defTabSz="914400" eaLnBrk="0" fontAlgn="base" hangingPunct="0">
              <a:spcBef>
                <a:spcPct val="0"/>
              </a:spcBef>
              <a:spcAft>
                <a:spcPct val="0"/>
              </a:spcAft>
              <a:buFont typeface="Arial" panose="020B0604020202020204" pitchFamily="34" charset="0"/>
              <a:buChar char="•"/>
            </a:pPr>
            <a:r>
              <a:rPr lang="en-US" altLang="en-US" sz="2800" dirty="0">
                <a:solidFill>
                  <a:srgbClr val="000000"/>
                </a:solidFill>
                <a:latin typeface="Arial Unicode MS" panose="020B0604020202020204" pitchFamily="34" charset="-128"/>
              </a:rPr>
              <a:t>While the latch is enabled, the value stored may be changed</a:t>
            </a:r>
            <a:r>
              <a:rPr lang="en-US" altLang="en-US" sz="2800" dirty="0" smtClean="0">
                <a:solidFill>
                  <a:srgbClr val="000000"/>
                </a:solidFill>
                <a:latin typeface="Arial Unicode MS" panose="020B0604020202020204" pitchFamily="34" charset="-128"/>
              </a:rPr>
              <a:t>.</a:t>
            </a:r>
          </a:p>
          <a:p>
            <a:pPr marL="800100" lvl="1" indent="-342900" defTabSz="914400" eaLnBrk="0" fontAlgn="base" hangingPunct="0">
              <a:spcBef>
                <a:spcPct val="0"/>
              </a:spcBef>
              <a:spcAft>
                <a:spcPct val="0"/>
              </a:spcAft>
              <a:buFont typeface="Arial" panose="020B0604020202020204" pitchFamily="34" charset="0"/>
              <a:buChar char="•"/>
            </a:pPr>
            <a:r>
              <a:rPr lang="en-US" altLang="en-US" sz="2800" dirty="0" smtClean="0">
                <a:solidFill>
                  <a:srgbClr val="000000"/>
                </a:solidFill>
                <a:latin typeface="Arial Unicode MS" panose="020B0604020202020204" pitchFamily="34" charset="-128"/>
              </a:rPr>
              <a:t>It </a:t>
            </a:r>
            <a:r>
              <a:rPr lang="en-US" altLang="en-US" sz="2800" dirty="0">
                <a:solidFill>
                  <a:srgbClr val="000000"/>
                </a:solidFill>
                <a:latin typeface="Arial Unicode MS" panose="020B0604020202020204" pitchFamily="34" charset="-128"/>
              </a:rPr>
              <a:t>is because of this property that the D-Latch is sometimes referred </a:t>
            </a:r>
            <a:r>
              <a:rPr lang="en-US" altLang="en-US" sz="2800" dirty="0" smtClean="0">
                <a:solidFill>
                  <a:srgbClr val="000000"/>
                </a:solidFill>
                <a:latin typeface="Arial Unicode MS" panose="020B0604020202020204" pitchFamily="34" charset="-128"/>
              </a:rPr>
              <a:t>to as </a:t>
            </a:r>
            <a:r>
              <a:rPr lang="en-US" altLang="en-US" sz="2800" dirty="0">
                <a:solidFill>
                  <a:srgbClr val="000000"/>
                </a:solidFill>
                <a:latin typeface="Arial Unicode MS" panose="020B0604020202020204" pitchFamily="34" charset="-128"/>
              </a:rPr>
              <a:t>a Level-Triggered Flip </a:t>
            </a:r>
            <a:r>
              <a:rPr lang="en-US" altLang="en-US" sz="2800" dirty="0" smtClean="0">
                <a:solidFill>
                  <a:srgbClr val="000000"/>
                </a:solidFill>
                <a:latin typeface="Arial Unicode MS" panose="020B0604020202020204" pitchFamily="34" charset="-128"/>
              </a:rPr>
              <a:t>Flop. </a:t>
            </a:r>
          </a:p>
          <a:p>
            <a:pPr marL="800100" lvl="1" indent="-342900" defTabSz="914400" eaLnBrk="0" fontAlgn="base" hangingPunct="0">
              <a:spcBef>
                <a:spcPct val="0"/>
              </a:spcBef>
              <a:spcAft>
                <a:spcPct val="0"/>
              </a:spcAft>
              <a:buFont typeface="Arial" panose="020B0604020202020204" pitchFamily="34" charset="0"/>
              <a:buChar char="•"/>
            </a:pPr>
            <a:r>
              <a:rPr lang="en-US" altLang="en-US" sz="2800" dirty="0" smtClean="0">
                <a:solidFill>
                  <a:srgbClr val="000000"/>
                </a:solidFill>
                <a:latin typeface="Arial Unicode MS" panose="020B0604020202020204" pitchFamily="34" charset="-128"/>
              </a:rPr>
              <a:t>Notice </a:t>
            </a:r>
            <a:r>
              <a:rPr lang="en-US" altLang="en-US" sz="2800" dirty="0">
                <a:solidFill>
                  <a:srgbClr val="000000"/>
                </a:solidFill>
                <a:latin typeface="Arial Unicode MS" panose="020B0604020202020204" pitchFamily="34" charset="-128"/>
              </a:rPr>
              <a:t>that any time the signal on the D line meets the same level </a:t>
            </a:r>
            <a:r>
              <a:rPr lang="en-US" altLang="en-US" sz="2800" dirty="0" smtClean="0">
                <a:solidFill>
                  <a:srgbClr val="000000"/>
                </a:solidFill>
                <a:latin typeface="Arial Unicode MS" panose="020B0604020202020204" pitchFamily="34" charset="-128"/>
              </a:rPr>
              <a:t>as the </a:t>
            </a:r>
            <a:r>
              <a:rPr lang="en-US" altLang="en-US" sz="2800" dirty="0">
                <a:solidFill>
                  <a:srgbClr val="000000"/>
                </a:solidFill>
                <a:latin typeface="Arial Unicode MS" panose="020B0604020202020204" pitchFamily="34" charset="-128"/>
              </a:rPr>
              <a:t>signal on the E line, while E is one, the value stored will change</a:t>
            </a:r>
            <a:r>
              <a:rPr lang="en-US" altLang="en-US" sz="2800" dirty="0" smtClean="0">
                <a:solidFill>
                  <a:srgbClr val="000000"/>
                </a:solidFill>
                <a:latin typeface="Arial Unicode MS" panose="020B0604020202020204" pitchFamily="34" charset="-128"/>
              </a:rPr>
              <a:t>. </a:t>
            </a:r>
          </a:p>
          <a:p>
            <a:pPr marL="800100" lvl="1" indent="-342900" defTabSz="914400" eaLnBrk="0" fontAlgn="base" hangingPunct="0">
              <a:spcBef>
                <a:spcPct val="0"/>
              </a:spcBef>
              <a:spcAft>
                <a:spcPct val="0"/>
              </a:spcAft>
              <a:buFont typeface="Arial" panose="020B0604020202020204" pitchFamily="34" charset="0"/>
              <a:buChar char="•"/>
            </a:pPr>
            <a:r>
              <a:rPr lang="en-US" altLang="en-US" sz="2800" dirty="0" smtClean="0">
                <a:solidFill>
                  <a:srgbClr val="000000"/>
                </a:solidFill>
                <a:latin typeface="Arial Unicode MS" panose="020B0604020202020204" pitchFamily="34" charset="-128"/>
              </a:rPr>
              <a:t>Any </a:t>
            </a:r>
            <a:r>
              <a:rPr lang="en-US" altLang="en-US" sz="2800" dirty="0">
                <a:solidFill>
                  <a:srgbClr val="000000"/>
                </a:solidFill>
                <a:latin typeface="Arial Unicode MS" panose="020B0604020202020204" pitchFamily="34" charset="-128"/>
              </a:rPr>
              <a:t>time E is "off" or zero, the value stored will remain constant.		</a:t>
            </a:r>
            <a:endParaRPr lang="en-US" altLang="en-US" sz="2800" dirty="0" smtClean="0">
              <a:solidFill>
                <a:srgbClr val="000000"/>
              </a:solidFill>
              <a:latin typeface="Arial Unicode MS" panose="020B0604020202020204" pitchFamily="34" charset="-128"/>
            </a:endParaRPr>
          </a:p>
          <a:p>
            <a:pPr marL="800100" lvl="1" indent="-342900" defTabSz="914400" eaLnBrk="0" fontAlgn="base" hangingPunct="0">
              <a:spcBef>
                <a:spcPct val="0"/>
              </a:spcBef>
              <a:spcAft>
                <a:spcPct val="0"/>
              </a:spcAft>
              <a:buFont typeface="Arial" panose="020B0604020202020204" pitchFamily="34" charset="0"/>
              <a:buChar char="•"/>
            </a:pPr>
            <a:r>
              <a:rPr lang="en-US" altLang="en-US" sz="2800" dirty="0" smtClean="0">
                <a:solidFill>
                  <a:srgbClr val="000000"/>
                </a:solidFill>
                <a:latin typeface="Arial Unicode MS" panose="020B0604020202020204" pitchFamily="34" charset="-128"/>
              </a:rPr>
              <a:t>Hence </a:t>
            </a:r>
            <a:r>
              <a:rPr lang="en-US" altLang="en-US" sz="2800" dirty="0">
                <a:solidFill>
                  <a:srgbClr val="000000"/>
                </a:solidFill>
                <a:latin typeface="Arial Unicode MS" panose="020B0604020202020204" pitchFamily="34" charset="-128"/>
              </a:rPr>
              <a:t>the name level triggered.</a:t>
            </a:r>
            <a:endParaRPr lang="en-US" altLang="en-US" sz="2800" dirty="0">
              <a:solidFill>
                <a:srgbClr val="000000"/>
              </a:solidFill>
              <a:latin typeface="Arial Unicode MS" panose="020B0604020202020204" pitchFamily="34" charset="-128"/>
            </a:endParaRPr>
          </a:p>
        </p:txBody>
      </p:sp>
    </p:spTree>
    <p:extLst>
      <p:ext uri="{BB962C8B-B14F-4D97-AF65-F5344CB8AC3E}">
        <p14:creationId xmlns:p14="http://schemas.microsoft.com/office/powerpoint/2010/main" val="3561890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2694" y="354149"/>
            <a:ext cx="5054221" cy="378505"/>
          </a:xfrm>
        </p:spPr>
        <p:txBody>
          <a:bodyPr>
            <a:normAutofit fontScale="90000"/>
          </a:bodyPr>
          <a:lstStyle/>
          <a:p>
            <a:r>
              <a:rPr lang="en-US" dirty="0" smtClean="0"/>
              <a:t>JLS D </a:t>
            </a:r>
            <a:r>
              <a:rPr lang="en-US" dirty="0" smtClean="0"/>
              <a:t>Latch</a:t>
            </a:r>
            <a:endParaRPr lang="en-US" dirty="0"/>
          </a:p>
        </p:txBody>
      </p:sp>
      <p:sp>
        <p:nvSpPr>
          <p:cNvPr id="4" name="Rectangle 3"/>
          <p:cNvSpPr/>
          <p:nvPr/>
        </p:nvSpPr>
        <p:spPr>
          <a:xfrm>
            <a:off x="560035" y="1014869"/>
            <a:ext cx="11062122" cy="5262979"/>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pPr>
            <a:r>
              <a:rPr lang="en-US" altLang="en-US" sz="2800" dirty="0">
                <a:solidFill>
                  <a:srgbClr val="000000"/>
                </a:solidFill>
                <a:latin typeface="Arial Unicode MS" panose="020B0604020202020204" pitchFamily="34" charset="-128"/>
              </a:rPr>
              <a:t>A gate-based example of a D-Latch is available on the examples page of the </a:t>
            </a:r>
            <a:r>
              <a:rPr lang="en-US" altLang="en-US" sz="2800" dirty="0" smtClean="0">
                <a:solidFill>
                  <a:srgbClr val="000000"/>
                </a:solidFill>
                <a:latin typeface="Arial Unicode MS" panose="020B0604020202020204" pitchFamily="34" charset="-128"/>
              </a:rPr>
              <a:t>class website</a:t>
            </a:r>
            <a:r>
              <a:rPr lang="en-US" altLang="en-US" sz="2800" dirty="0">
                <a:solidFill>
                  <a:srgbClr val="000000"/>
                </a:solidFill>
                <a:latin typeface="Arial Unicode MS" panose="020B0604020202020204" pitchFamily="34" charset="-128"/>
              </a:rPr>
              <a:t>.	</a:t>
            </a:r>
            <a:endParaRPr lang="en-US" altLang="en-US" sz="28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2800" dirty="0" smtClean="0">
                <a:solidFill>
                  <a:srgbClr val="000000"/>
                </a:solidFill>
                <a:latin typeface="Arial Unicode MS" panose="020B0604020202020204" pitchFamily="34" charset="-128"/>
              </a:rPr>
              <a:t>JLS </a:t>
            </a:r>
            <a:r>
              <a:rPr lang="en-US" altLang="en-US" sz="2800" dirty="0">
                <a:solidFill>
                  <a:srgbClr val="000000"/>
                </a:solidFill>
                <a:latin typeface="Arial Unicode MS" panose="020B0604020202020204" pitchFamily="34" charset="-128"/>
              </a:rPr>
              <a:t>provides a component based model of a D-Latch, too.		</a:t>
            </a:r>
            <a:r>
              <a:rPr lang="en-US" altLang="en-US" sz="2800" dirty="0" smtClean="0">
                <a:solidFill>
                  <a:srgbClr val="000000"/>
                </a:solidFill>
                <a:latin typeface="Arial Unicode MS" panose="020B0604020202020204" pitchFamily="34" charset="-128"/>
              </a:rPr>
              <a:t>		</a:t>
            </a:r>
            <a:r>
              <a:rPr lang="en-US" altLang="en-US" sz="2800" dirty="0" smtClean="0">
                <a:solidFill>
                  <a:srgbClr val="FF0000"/>
                </a:solidFill>
                <a:latin typeface="Arial Unicode MS" panose="020B0604020202020204" pitchFamily="34" charset="-128"/>
              </a:rPr>
              <a:t>+-------------+</a:t>
            </a:r>
          </a:p>
          <a:p>
            <a:pPr lvl="0" defTabSz="914400" eaLnBrk="0" fontAlgn="base" hangingPunct="0">
              <a:spcBef>
                <a:spcPct val="0"/>
              </a:spcBef>
              <a:spcAft>
                <a:spcPct val="0"/>
              </a:spcAft>
            </a:pPr>
            <a:r>
              <a:rPr lang="en-US" altLang="en-US" sz="2800" dirty="0" smtClean="0">
                <a:solidFill>
                  <a:srgbClr val="FF0000"/>
                </a:solidFill>
                <a:latin typeface="Arial Unicode MS" panose="020B0604020202020204" pitchFamily="34" charset="-128"/>
              </a:rPr>
              <a:t>D </a:t>
            </a:r>
            <a:r>
              <a:rPr lang="en-US" altLang="en-US" sz="2800" dirty="0">
                <a:solidFill>
                  <a:srgbClr val="FF0000"/>
                </a:solidFill>
                <a:latin typeface="Arial Unicode MS" panose="020B0604020202020204" pitchFamily="34" charset="-128"/>
              </a:rPr>
              <a:t>input	--&gt;	| </a:t>
            </a:r>
            <a:r>
              <a:rPr lang="en-US" altLang="en-US" sz="2800" dirty="0" smtClean="0">
                <a:solidFill>
                  <a:srgbClr val="FF0000"/>
                </a:solidFill>
                <a:latin typeface="Arial Unicode MS" panose="020B0604020202020204" pitchFamily="34" charset="-128"/>
              </a:rPr>
              <a:t>D	</a:t>
            </a:r>
            <a:r>
              <a:rPr lang="en-US" altLang="en-US" sz="2800" dirty="0">
                <a:solidFill>
                  <a:srgbClr val="FF0000"/>
                </a:solidFill>
                <a:latin typeface="Arial Unicode MS" panose="020B0604020202020204" pitchFamily="34" charset="-128"/>
              </a:rPr>
              <a:t> </a:t>
            </a:r>
            <a:r>
              <a:rPr lang="en-US" altLang="en-US" sz="2800" dirty="0" smtClean="0">
                <a:solidFill>
                  <a:srgbClr val="FF0000"/>
                </a:solidFill>
                <a:latin typeface="Arial Unicode MS" panose="020B0604020202020204" pitchFamily="34" charset="-128"/>
              </a:rPr>
              <a:t>     Q |  </a:t>
            </a:r>
            <a:r>
              <a:rPr lang="en-US" altLang="en-US" sz="2800" dirty="0">
                <a:solidFill>
                  <a:srgbClr val="FF0000"/>
                </a:solidFill>
                <a:latin typeface="Arial Unicode MS" panose="020B0604020202020204" pitchFamily="34" charset="-128"/>
              </a:rPr>
              <a:t>--&gt; Q </a:t>
            </a:r>
            <a:r>
              <a:rPr lang="en-US" altLang="en-US" sz="2800" dirty="0" smtClean="0">
                <a:solidFill>
                  <a:srgbClr val="FF0000"/>
                </a:solidFill>
                <a:latin typeface="Arial Unicode MS" panose="020B0604020202020204" pitchFamily="34" charset="-128"/>
              </a:rPr>
              <a:t>output</a:t>
            </a:r>
          </a:p>
          <a:p>
            <a:pPr lvl="0" defTabSz="914400" eaLnBrk="0" fontAlgn="base" hangingPunct="0">
              <a:spcBef>
                <a:spcPct val="0"/>
              </a:spcBef>
              <a:spcAft>
                <a:spcPct val="0"/>
              </a:spcAft>
            </a:pPr>
            <a:r>
              <a:rPr lang="en-US" altLang="en-US" sz="2800" dirty="0">
                <a:solidFill>
                  <a:srgbClr val="FF0000"/>
                </a:solidFill>
                <a:latin typeface="Arial Unicode MS" panose="020B0604020202020204" pitchFamily="34" charset="-128"/>
              </a:rPr>
              <a:t>		</a:t>
            </a:r>
            <a:r>
              <a:rPr lang="en-US" altLang="en-US" sz="2800" dirty="0" smtClean="0">
                <a:solidFill>
                  <a:srgbClr val="FF0000"/>
                </a:solidFill>
                <a:latin typeface="Arial Unicode MS" panose="020B0604020202020204" pitchFamily="34" charset="-128"/>
              </a:rPr>
              <a:t>	|        		 |</a:t>
            </a:r>
            <a:r>
              <a:rPr lang="en-US" altLang="en-US" sz="2800" dirty="0">
                <a:solidFill>
                  <a:srgbClr val="FF0000"/>
                </a:solidFill>
                <a:latin typeface="Arial Unicode MS" panose="020B0604020202020204" pitchFamily="34" charset="-128"/>
              </a:rPr>
              <a:t>		</a:t>
            </a:r>
            <a:endParaRPr lang="en-US" altLang="en-US" sz="2800" dirty="0" smtClean="0">
              <a:solidFill>
                <a:srgbClr val="FF0000"/>
              </a:solidFill>
              <a:latin typeface="Arial Unicode MS" panose="020B0604020202020204" pitchFamily="34" charset="-128"/>
            </a:endParaRPr>
          </a:p>
          <a:p>
            <a:pPr lvl="0" defTabSz="914400" eaLnBrk="0" fontAlgn="base" hangingPunct="0">
              <a:spcBef>
                <a:spcPct val="0"/>
              </a:spcBef>
              <a:spcAft>
                <a:spcPct val="0"/>
              </a:spcAft>
            </a:pPr>
            <a:r>
              <a:rPr lang="en-US" altLang="en-US" sz="2800" dirty="0" smtClean="0">
                <a:solidFill>
                  <a:srgbClr val="FF0000"/>
                </a:solidFill>
                <a:latin typeface="Arial Unicode MS" panose="020B0604020202020204" pitchFamily="34" charset="-128"/>
              </a:rPr>
              <a:t>			| </a:t>
            </a:r>
            <a:r>
              <a:rPr lang="en-US" altLang="en-US" sz="2800" dirty="0">
                <a:solidFill>
                  <a:srgbClr val="FF0000"/>
                </a:solidFill>
                <a:latin typeface="Arial Unicode MS" panose="020B0604020202020204" pitchFamily="34" charset="-128"/>
              </a:rPr>
              <a:t>\      </a:t>
            </a:r>
            <a:r>
              <a:rPr lang="en-US" altLang="en-US" sz="2800" dirty="0" smtClean="0">
                <a:solidFill>
                  <a:srgbClr val="FF0000"/>
                </a:solidFill>
                <a:latin typeface="Arial Unicode MS" panose="020B0604020202020204" pitchFamily="34" charset="-128"/>
              </a:rPr>
              <a:t>		 |</a:t>
            </a:r>
          </a:p>
          <a:p>
            <a:pPr lvl="0" defTabSz="914400" eaLnBrk="0" fontAlgn="base" hangingPunct="0">
              <a:spcBef>
                <a:spcPct val="0"/>
              </a:spcBef>
              <a:spcAft>
                <a:spcPct val="0"/>
              </a:spcAft>
            </a:pPr>
            <a:r>
              <a:rPr lang="en-US" altLang="en-US" sz="2800" dirty="0" smtClean="0">
                <a:solidFill>
                  <a:srgbClr val="FF0000"/>
                </a:solidFill>
                <a:latin typeface="Arial Unicode MS" panose="020B0604020202020204" pitchFamily="34" charset="-128"/>
              </a:rPr>
              <a:t>E </a:t>
            </a:r>
            <a:r>
              <a:rPr lang="en-US" altLang="en-US" sz="2800" dirty="0">
                <a:solidFill>
                  <a:srgbClr val="FF0000"/>
                </a:solidFill>
                <a:latin typeface="Arial Unicode MS" panose="020B0604020202020204" pitchFamily="34" charset="-128"/>
              </a:rPr>
              <a:t>input	--&gt;	|C &gt;  </a:t>
            </a:r>
            <a:r>
              <a:rPr lang="en-US" altLang="en-US" sz="2800" dirty="0" smtClean="0">
                <a:solidFill>
                  <a:srgbClr val="FF0000"/>
                </a:solidFill>
                <a:latin typeface="Arial Unicode MS" panose="020B0604020202020204" pitchFamily="34" charset="-128"/>
              </a:rPr>
              <a:t>	    ~</a:t>
            </a:r>
            <a:r>
              <a:rPr lang="en-US" altLang="en-US" sz="2800" dirty="0">
                <a:solidFill>
                  <a:srgbClr val="FF0000"/>
                </a:solidFill>
                <a:latin typeface="Arial Unicode MS" panose="020B0604020202020204" pitchFamily="34" charset="-128"/>
              </a:rPr>
              <a:t>Q |  --&gt; ~Q </a:t>
            </a:r>
            <a:r>
              <a:rPr lang="en-US" altLang="en-US" sz="2800" dirty="0" smtClean="0">
                <a:solidFill>
                  <a:srgbClr val="FF0000"/>
                </a:solidFill>
                <a:latin typeface="Arial Unicode MS" panose="020B0604020202020204" pitchFamily="34" charset="-128"/>
              </a:rPr>
              <a:t>output</a:t>
            </a:r>
          </a:p>
          <a:p>
            <a:pPr lvl="0" defTabSz="914400" eaLnBrk="0" fontAlgn="base" hangingPunct="0">
              <a:spcBef>
                <a:spcPct val="0"/>
              </a:spcBef>
              <a:spcAft>
                <a:spcPct val="0"/>
              </a:spcAft>
            </a:pPr>
            <a:r>
              <a:rPr lang="en-US" altLang="en-US" sz="2800" dirty="0">
                <a:solidFill>
                  <a:srgbClr val="FF0000"/>
                </a:solidFill>
                <a:latin typeface="Arial Unicode MS" panose="020B0604020202020204" pitchFamily="34" charset="-128"/>
              </a:rPr>
              <a:t>		</a:t>
            </a:r>
            <a:r>
              <a:rPr lang="en-US" altLang="en-US" sz="2800" dirty="0" smtClean="0">
                <a:solidFill>
                  <a:srgbClr val="FF0000"/>
                </a:solidFill>
                <a:latin typeface="Arial Unicode MS" panose="020B0604020202020204" pitchFamily="34" charset="-128"/>
              </a:rPr>
              <a:t>	| </a:t>
            </a:r>
            <a:r>
              <a:rPr lang="en-US" altLang="en-US" sz="2800" dirty="0">
                <a:solidFill>
                  <a:srgbClr val="FF0000"/>
                </a:solidFill>
                <a:latin typeface="Arial Unicode MS" panose="020B0604020202020204" pitchFamily="34" charset="-128"/>
              </a:rPr>
              <a:t>/      </a:t>
            </a:r>
            <a:r>
              <a:rPr lang="en-US" altLang="en-US" sz="2800" dirty="0" smtClean="0">
                <a:solidFill>
                  <a:srgbClr val="FF0000"/>
                </a:solidFill>
                <a:latin typeface="Arial Unicode MS" panose="020B0604020202020204" pitchFamily="34" charset="-128"/>
              </a:rPr>
              <a:t>		 |</a:t>
            </a:r>
            <a:r>
              <a:rPr lang="en-US" altLang="en-US" sz="2800" dirty="0">
                <a:solidFill>
                  <a:srgbClr val="FF0000"/>
                </a:solidFill>
                <a:latin typeface="Arial Unicode MS" panose="020B0604020202020204" pitchFamily="34" charset="-128"/>
              </a:rPr>
              <a:t>		</a:t>
            </a:r>
            <a:endParaRPr lang="en-US" altLang="en-US" sz="2800" dirty="0" smtClean="0">
              <a:solidFill>
                <a:srgbClr val="FF0000"/>
              </a:solidFill>
              <a:latin typeface="Arial Unicode MS" panose="020B0604020202020204" pitchFamily="34" charset="-128"/>
            </a:endParaRPr>
          </a:p>
          <a:p>
            <a:pPr lvl="0" defTabSz="914400" eaLnBrk="0" fontAlgn="base" hangingPunct="0">
              <a:spcBef>
                <a:spcPct val="0"/>
              </a:spcBef>
              <a:spcAft>
                <a:spcPct val="0"/>
              </a:spcAft>
            </a:pPr>
            <a:r>
              <a:rPr lang="en-US" altLang="en-US" sz="2800" dirty="0" smtClean="0">
                <a:solidFill>
                  <a:srgbClr val="FF0000"/>
                </a:solidFill>
                <a:latin typeface="Arial Unicode MS" panose="020B0604020202020204" pitchFamily="34" charset="-128"/>
              </a:rPr>
              <a:t>			+--------------+</a:t>
            </a:r>
            <a:r>
              <a:rPr lang="en-US" altLang="en-US" sz="2800" dirty="0">
                <a:solidFill>
                  <a:srgbClr val="FF0000"/>
                </a:solidFill>
                <a:latin typeface="Arial Unicode MS" panose="020B0604020202020204" pitchFamily="34" charset="-128"/>
              </a:rPr>
              <a:t>	</a:t>
            </a:r>
            <a:endParaRPr lang="en-US" altLang="en-US" sz="2800" dirty="0" smtClean="0">
              <a:solidFill>
                <a:srgbClr val="FF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2800" dirty="0" smtClean="0">
                <a:solidFill>
                  <a:srgbClr val="000000"/>
                </a:solidFill>
                <a:latin typeface="Arial Unicode MS" panose="020B0604020202020204" pitchFamily="34" charset="-128"/>
              </a:rPr>
              <a:t>Notice </a:t>
            </a:r>
            <a:r>
              <a:rPr lang="en-US" altLang="en-US" sz="2800" dirty="0">
                <a:solidFill>
                  <a:srgbClr val="000000"/>
                </a:solidFill>
                <a:latin typeface="Arial Unicode MS" panose="020B0604020202020204" pitchFamily="34" charset="-128"/>
              </a:rPr>
              <a:t>that in the component based representation none of the gates are visible.</a:t>
            </a:r>
            <a:endParaRPr lang="en-US" altLang="en-US" sz="2400" dirty="0">
              <a:solidFill>
                <a:srgbClr val="000000"/>
              </a:solidFill>
              <a:latin typeface="Arial Unicode MS" panose="020B0604020202020204" pitchFamily="34" charset="-128"/>
            </a:endParaRPr>
          </a:p>
        </p:txBody>
      </p:sp>
    </p:spTree>
    <p:extLst>
      <p:ext uri="{BB962C8B-B14F-4D97-AF65-F5344CB8AC3E}">
        <p14:creationId xmlns:p14="http://schemas.microsoft.com/office/powerpoint/2010/main" val="2422475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884</TotalTime>
  <Words>337</Words>
  <Application>Microsoft Office PowerPoint</Application>
  <PresentationFormat>Widescreen</PresentationFormat>
  <Paragraphs>58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 Unicode MS</vt:lpstr>
      <vt:lpstr>Arial</vt:lpstr>
      <vt:lpstr>Calibri</vt:lpstr>
      <vt:lpstr>Office Theme</vt:lpstr>
      <vt:lpstr>Computer Organization</vt:lpstr>
      <vt:lpstr>Recall</vt:lpstr>
      <vt:lpstr>Recall</vt:lpstr>
      <vt:lpstr>Oscillation Prevention</vt:lpstr>
      <vt:lpstr>Oscillation Prevention</vt:lpstr>
      <vt:lpstr>Oscillation Prevention contd.</vt:lpstr>
      <vt:lpstr>D Latches</vt:lpstr>
      <vt:lpstr>D Latch</vt:lpstr>
      <vt:lpstr>JLS D Latch</vt:lpstr>
      <vt:lpstr>D Latch</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Organization</dc:title>
  <dc:creator>David</dc:creator>
  <cp:lastModifiedBy>Hussani,Syed Mazhar</cp:lastModifiedBy>
  <cp:revision>249</cp:revision>
  <dcterms:created xsi:type="dcterms:W3CDTF">2015-01-19T21:38:56Z</dcterms:created>
  <dcterms:modified xsi:type="dcterms:W3CDTF">2015-03-31T04:27:06Z</dcterms:modified>
</cp:coreProperties>
</file>