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12" y="-4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2/24/15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</a:t>
            </a:r>
            <a:r>
              <a:rPr lang="en-US" smtClean="0"/>
              <a:t>the Patterson </a:t>
            </a:r>
            <a:r>
              <a:rPr lang="en-US" dirty="0" smtClean="0"/>
              <a:t>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4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in MIPS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61902"/>
            <a:ext cx="10972800" cy="56170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#in MIPS the code for your function would be coded as follows      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3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addFour</a:t>
            </a:r>
            <a:r>
              <a:rPr lang="en-US" dirty="0">
                <a:latin typeface="Courier"/>
                <a:cs typeface="Courier"/>
              </a:rPr>
              <a:t>:  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add </a:t>
            </a:r>
            <a:r>
              <a:rPr lang="en-US" dirty="0">
                <a:latin typeface="Courier"/>
                <a:cs typeface="Courier"/>
              </a:rPr>
              <a:t>$v0, $a0, $a1  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add </a:t>
            </a:r>
            <a:r>
              <a:rPr lang="en-US" dirty="0">
                <a:latin typeface="Courier"/>
                <a:cs typeface="Courier"/>
              </a:rPr>
              <a:t>$v0, $v0, $a2  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add </a:t>
            </a:r>
            <a:r>
              <a:rPr lang="en-US" dirty="0">
                <a:latin typeface="Courier"/>
                <a:cs typeface="Courier"/>
              </a:rPr>
              <a:t>$v0, $v0, $a3  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jr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</a:t>
            </a:r>
            <a:r>
              <a:rPr lang="en-US" dirty="0" err="1">
                <a:latin typeface="Courier"/>
                <a:cs typeface="Courier"/>
              </a:rPr>
              <a:t>ra</a:t>
            </a:r>
            <a:r>
              <a:rPr lang="en-US" dirty="0">
                <a:latin typeface="Courier"/>
                <a:cs typeface="Courier"/>
              </a:rPr>
              <a:t>      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#</a:t>
            </a:r>
            <a:r>
              <a:rPr lang="en-US" dirty="0">
                <a:latin typeface="Courier"/>
                <a:cs typeface="Courier"/>
              </a:rPr>
              <a:t>in the main method you might make your function call and </a:t>
            </a:r>
            <a:r>
              <a:rPr lang="en-US" dirty="0" smtClean="0">
                <a:latin typeface="Courier"/>
                <a:cs typeface="Courier"/>
              </a:rPr>
              <a:t>initializations as </a:t>
            </a:r>
            <a:r>
              <a:rPr lang="en-US" dirty="0">
                <a:latin typeface="Courier"/>
                <a:cs typeface="Courier"/>
              </a:rPr>
              <a:t>follows       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main</a:t>
            </a:r>
            <a:r>
              <a:rPr lang="en-US" dirty="0">
                <a:latin typeface="Courier"/>
                <a:cs typeface="Courier"/>
              </a:rPr>
              <a:t>:  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$a0, 1  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$a1, 2  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$a2, 3  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$a3, 4  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jal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addFour</a:t>
            </a:r>
            <a:r>
              <a:rPr lang="en-US" dirty="0">
                <a:latin typeface="Courier"/>
                <a:cs typeface="Courier"/>
              </a:rPr>
              <a:t>  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move </a:t>
            </a:r>
            <a:r>
              <a:rPr lang="en-US" dirty="0">
                <a:latin typeface="Courier"/>
                <a:cs typeface="Courier"/>
              </a:rPr>
              <a:t>$s2, $v0 #assume x is stored in $s2</a:t>
            </a:r>
          </a:p>
        </p:txBody>
      </p:sp>
    </p:spTree>
    <p:extLst>
      <p:ext uri="{BB962C8B-B14F-4D97-AF65-F5344CB8AC3E}">
        <p14:creationId xmlns:p14="http://schemas.microsoft.com/office/powerpoint/2010/main" val="52779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Last time we looked at </a:t>
            </a:r>
            <a:endParaRPr lang="en-US" dirty="0" smtClean="0"/>
          </a:p>
          <a:p>
            <a:pPr lvl="1"/>
            <a:r>
              <a:rPr lang="en-US" dirty="0" smtClean="0"/>
              <a:t>Program Counter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fetch-decode-execute cycle    </a:t>
            </a:r>
            <a:endParaRPr lang="en-US" dirty="0" smtClean="0"/>
          </a:p>
          <a:p>
            <a:pPr lvl="1"/>
            <a:r>
              <a:rPr lang="en-US" dirty="0" smtClean="0"/>
              <a:t>Assembly instruction </a:t>
            </a:r>
            <a:r>
              <a:rPr lang="en-US" dirty="0"/>
              <a:t>and data memory locations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time, we'll    </a:t>
            </a:r>
            <a:endParaRPr lang="en-US" dirty="0" smtClean="0"/>
          </a:p>
          <a:p>
            <a:pPr lvl="1"/>
            <a:r>
              <a:rPr lang="en-US" dirty="0" smtClean="0"/>
              <a:t>Review </a:t>
            </a:r>
            <a:r>
              <a:rPr lang="en-US" dirty="0"/>
              <a:t>the fetch-decode-execute cycle and memory     </a:t>
            </a:r>
            <a:endParaRPr lang="en-US" dirty="0" smtClean="0"/>
          </a:p>
          <a:p>
            <a:pPr lvl="1"/>
            <a:r>
              <a:rPr lang="en-US" dirty="0" smtClean="0"/>
              <a:t>Begin </a:t>
            </a:r>
            <a:r>
              <a:rPr lang="en-US" dirty="0"/>
              <a:t>coverage of functions, the stack pointer, and the general </a:t>
            </a:r>
            <a:r>
              <a:rPr lang="en-US" dirty="0" smtClean="0"/>
              <a:t>pointer loops </a:t>
            </a:r>
            <a:r>
              <a:rPr lang="en-US" dirty="0"/>
              <a:t>and functions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Program Counter 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211281"/>
            <a:ext cx="11027391" cy="523905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Program Counter (PC) is a special register that stores the memory </a:t>
            </a:r>
            <a:r>
              <a:rPr lang="en-US" dirty="0" smtClean="0"/>
              <a:t>location </a:t>
            </a:r>
            <a:r>
              <a:rPr lang="en-US" dirty="0"/>
              <a:t>of the next instruction to run.    </a:t>
            </a:r>
            <a:endParaRPr lang="en-US" dirty="0" smtClean="0"/>
          </a:p>
          <a:p>
            <a:r>
              <a:rPr lang="en-US" dirty="0" smtClean="0"/>
              <a:t>Instructions </a:t>
            </a:r>
            <a:r>
              <a:rPr lang="en-US" dirty="0"/>
              <a:t>are executed in the following manner:        </a:t>
            </a:r>
            <a:endParaRPr lang="en-US" dirty="0" smtClean="0"/>
          </a:p>
          <a:p>
            <a:pPr marL="914400" lvl="1" indent="-514350"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address of the next instruction to run is retrieved from the PC        </a:t>
            </a:r>
            <a:endParaRPr lang="en-US" dirty="0" smtClean="0"/>
          </a:p>
          <a:p>
            <a:pPr marL="914400" lvl="1" indent="-514350"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instruction is retrieved (fetched) from instruction memory. </a:t>
            </a:r>
            <a:endParaRPr lang="en-US" dirty="0" smtClean="0"/>
          </a:p>
          <a:p>
            <a:pPr marL="914400" lvl="1" indent="-514350">
              <a:buAutoNum type="arabicPeriod"/>
            </a:pPr>
            <a:r>
              <a:rPr lang="en-US" dirty="0" smtClean="0"/>
              <a:t>The control </a:t>
            </a:r>
            <a:r>
              <a:rPr lang="en-US" dirty="0"/>
              <a:t>unit figures out what to do with the instruction (</a:t>
            </a:r>
            <a:r>
              <a:rPr lang="en-US" dirty="0" smtClean="0"/>
              <a:t>decode)</a:t>
            </a:r>
          </a:p>
          <a:p>
            <a:pPr marL="1314450" lvl="2" indent="-514350"/>
            <a:r>
              <a:rPr lang="en-US" dirty="0" smtClean="0"/>
              <a:t>It decides whether to get data from memory or registers.</a:t>
            </a:r>
          </a:p>
          <a:p>
            <a:pPr marL="1314450" lvl="2" indent="-514350"/>
            <a:r>
              <a:rPr lang="en-US" dirty="0" smtClean="0"/>
              <a:t>It </a:t>
            </a:r>
            <a:r>
              <a:rPr lang="en-US" dirty="0"/>
              <a:t>looks at the </a:t>
            </a:r>
            <a:r>
              <a:rPr lang="en-US" dirty="0" err="1"/>
              <a:t>opcode</a:t>
            </a:r>
            <a:r>
              <a:rPr lang="en-US" dirty="0"/>
              <a:t> to see what instruction to </a:t>
            </a:r>
            <a:r>
              <a:rPr lang="en-US" dirty="0" smtClean="0"/>
              <a:t>run.</a:t>
            </a:r>
          </a:p>
          <a:p>
            <a:pPr marL="1314450" lvl="2" indent="-514350"/>
            <a:r>
              <a:rPr lang="en-US" dirty="0" smtClean="0"/>
              <a:t>If </a:t>
            </a:r>
            <a:r>
              <a:rPr lang="en-US" dirty="0"/>
              <a:t>dealing with a math operation it looks at the function code to </a:t>
            </a:r>
            <a:r>
              <a:rPr lang="en-US" dirty="0" smtClean="0"/>
              <a:t>see what </a:t>
            </a:r>
            <a:r>
              <a:rPr lang="en-US" dirty="0"/>
              <a:t>to tell the ALU to </a:t>
            </a:r>
            <a:r>
              <a:rPr lang="en-US" dirty="0" smtClean="0"/>
              <a:t>do.</a:t>
            </a:r>
            <a:endParaRPr lang="en-US" dirty="0"/>
          </a:p>
          <a:p>
            <a:pPr marL="1314450" lvl="2" indent="-514350"/>
            <a:r>
              <a:rPr lang="en-US" dirty="0" smtClean="0"/>
              <a:t>It </a:t>
            </a:r>
            <a:r>
              <a:rPr lang="en-US" dirty="0"/>
              <a:t>tells the program counter whether it should be incremented or a </a:t>
            </a:r>
            <a:r>
              <a:rPr lang="en-US" dirty="0" smtClean="0"/>
              <a:t>jump should occur.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The instruction is executed.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cycle </a:t>
            </a:r>
            <a:r>
              <a:rPr lang="en-US" dirty="0" smtClean="0"/>
              <a:t>repeats.</a:t>
            </a: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261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50878"/>
            <a:ext cx="10972800" cy="5227091"/>
          </a:xfrm>
        </p:spPr>
        <p:txBody>
          <a:bodyPr>
            <a:normAutofit/>
          </a:bodyPr>
          <a:lstStyle/>
          <a:p>
            <a:r>
              <a:rPr lang="en-US" dirty="0"/>
              <a:t>A while back we discussed that the stack contains an Activation Record or Stack </a:t>
            </a:r>
            <a:r>
              <a:rPr lang="en-US" dirty="0" smtClean="0"/>
              <a:t>Frame for </a:t>
            </a:r>
            <a:r>
              <a:rPr lang="en-US" dirty="0"/>
              <a:t>each function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Recall </a:t>
            </a:r>
            <a:r>
              <a:rPr lang="en-US" dirty="0"/>
              <a:t>that an activation record or stack frame represents the local variables in </a:t>
            </a:r>
            <a:r>
              <a:rPr lang="en-US" dirty="0" smtClean="0"/>
              <a:t>a function </a:t>
            </a:r>
            <a:r>
              <a:rPr lang="en-US" dirty="0"/>
              <a:t>or </a:t>
            </a:r>
            <a:r>
              <a:rPr lang="en-US" dirty="0" smtClean="0"/>
              <a:t>method.</a:t>
            </a:r>
          </a:p>
          <a:p>
            <a:r>
              <a:rPr lang="en-US" dirty="0" smtClean="0"/>
              <a:t>The </a:t>
            </a:r>
            <a:r>
              <a:rPr lang="en-US" dirty="0"/>
              <a:t>stack is used to keep track of these variables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 </a:t>
            </a:r>
            <a:r>
              <a:rPr lang="en-US" dirty="0"/>
              <a:t>each function/method call, an activation record is created.  Each </a:t>
            </a:r>
            <a:r>
              <a:rPr lang="en-US" dirty="0" smtClean="0"/>
              <a:t>activation record </a:t>
            </a:r>
            <a:r>
              <a:rPr lang="en-US" dirty="0"/>
              <a:t>provides a new or fresh set of local variables for a function.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623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Stack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41697"/>
            <a:ext cx="10972800" cy="5184468"/>
          </a:xfrm>
        </p:spPr>
        <p:txBody>
          <a:bodyPr>
            <a:normAutofit/>
          </a:bodyPr>
          <a:lstStyle/>
          <a:p>
            <a:r>
              <a:rPr lang="en-US" dirty="0"/>
              <a:t>The stack </a:t>
            </a:r>
            <a:r>
              <a:rPr lang="en-US" dirty="0" smtClean="0"/>
              <a:t>pointer, </a:t>
            </a:r>
            <a:r>
              <a:rPr lang="en-US" dirty="0">
                <a:latin typeface="Courier"/>
                <a:cs typeface="Courier"/>
              </a:rPr>
              <a:t>$</a:t>
            </a:r>
            <a:r>
              <a:rPr lang="en-US" dirty="0" err="1" smtClean="0">
                <a:latin typeface="Courier"/>
                <a:cs typeface="Courier"/>
              </a:rPr>
              <a:t>sp</a:t>
            </a:r>
            <a:r>
              <a:rPr lang="en-US" dirty="0" smtClean="0"/>
              <a:t>, </a:t>
            </a:r>
            <a:r>
              <a:rPr lang="en-US" dirty="0"/>
              <a:t>provides access to memory in the stack.  We may decrement the </a:t>
            </a:r>
            <a:r>
              <a:rPr lang="en-US" dirty="0" smtClean="0"/>
              <a:t>stack </a:t>
            </a:r>
            <a:r>
              <a:rPr lang="en-US" dirty="0"/>
              <a:t>pointer to obtain local memory for a function.       </a:t>
            </a:r>
            <a:endParaRPr lang="en-US" dirty="0" smtClean="0"/>
          </a:p>
          <a:p>
            <a:r>
              <a:rPr lang="en-US" dirty="0" smtClean="0"/>
              <a:t>Assembler </a:t>
            </a:r>
            <a:r>
              <a:rPr lang="en-US" dirty="0"/>
              <a:t>reads through program and packs into </a:t>
            </a:r>
            <a:r>
              <a:rPr lang="en-US" dirty="0" smtClean="0"/>
              <a:t>appropriate</a:t>
            </a:r>
            <a:r>
              <a:rPr lang="en-US" dirty="0"/>
              <a:t> </a:t>
            </a:r>
            <a:r>
              <a:rPr lang="en-US" dirty="0" smtClean="0"/>
              <a:t>segments </a:t>
            </a:r>
          </a:p>
          <a:p>
            <a:r>
              <a:rPr lang="en-US" dirty="0" smtClean="0"/>
              <a:t>As </a:t>
            </a:r>
            <a:r>
              <a:rPr lang="en-US" dirty="0"/>
              <a:t>it finds labels they are added to a table and </a:t>
            </a:r>
            <a:r>
              <a:rPr lang="en-US" dirty="0" smtClean="0"/>
              <a:t>later the </a:t>
            </a:r>
            <a:r>
              <a:rPr lang="en-US" dirty="0"/>
              <a:t>actual numeric address is filled in.       </a:t>
            </a:r>
            <a:endParaRPr lang="en-US" dirty="0" smtClean="0"/>
          </a:p>
          <a:p>
            <a:r>
              <a:rPr lang="en-US" dirty="0" smtClean="0"/>
              <a:t>We'll </a:t>
            </a:r>
            <a:r>
              <a:rPr lang="en-US" dirty="0"/>
              <a:t>come back to the stack pointer soon.</a:t>
            </a:r>
          </a:p>
        </p:txBody>
      </p:sp>
    </p:spTree>
    <p:extLst>
      <p:ext uri="{BB962C8B-B14F-4D97-AF65-F5344CB8AC3E}">
        <p14:creationId xmlns:p14="http://schemas.microsoft.com/office/powerpoint/2010/main" val="340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6287"/>
            <a:ext cx="10972800" cy="540451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Functions - a group or module of instructions that performs a specific task   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typically require input (arguments) or produce output (return values).   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want to use functions because they allow us to break up code into manageable parts </a:t>
            </a:r>
            <a:r>
              <a:rPr lang="en-US" dirty="0" smtClean="0"/>
              <a:t>that </a:t>
            </a:r>
            <a:r>
              <a:rPr lang="en-US" dirty="0"/>
              <a:t>are easier to think about (abstract) and they allow us to reuse code.   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don't want functions to do weird things, like modifying data that shouldn't be </a:t>
            </a:r>
            <a:r>
              <a:rPr lang="en-US" dirty="0" smtClean="0"/>
              <a:t>modified.</a:t>
            </a:r>
          </a:p>
          <a:p>
            <a:r>
              <a:rPr lang="en-US" dirty="0"/>
              <a:t>Arguments and return values        </a:t>
            </a:r>
            <a:endParaRPr lang="en-US" dirty="0" smtClean="0"/>
          </a:p>
          <a:p>
            <a:pPr lvl="1"/>
            <a:r>
              <a:rPr lang="en-US" dirty="0" smtClean="0"/>
              <a:t>Function </a:t>
            </a:r>
            <a:r>
              <a:rPr lang="en-US" dirty="0"/>
              <a:t>arguments may be provided with the </a:t>
            </a:r>
            <a:r>
              <a:rPr lang="en-US" dirty="0">
                <a:latin typeface="Courier"/>
                <a:cs typeface="Courier"/>
              </a:rPr>
              <a:t>$a0</a:t>
            </a:r>
            <a:r>
              <a:rPr lang="en-US" dirty="0"/>
              <a:t> to </a:t>
            </a:r>
            <a:r>
              <a:rPr lang="en-US" dirty="0">
                <a:latin typeface="Courier"/>
                <a:cs typeface="Courier"/>
              </a:rPr>
              <a:t>$a3</a:t>
            </a:r>
            <a:r>
              <a:rPr lang="en-US" dirty="0"/>
              <a:t> registers.        </a:t>
            </a:r>
            <a:endParaRPr lang="en-US" dirty="0" smtClean="0"/>
          </a:p>
          <a:p>
            <a:pPr lvl="1"/>
            <a:r>
              <a:rPr lang="en-US" dirty="0" smtClean="0"/>
              <a:t>Function </a:t>
            </a:r>
            <a:r>
              <a:rPr lang="en-US" dirty="0"/>
              <a:t>return values may be provided using the </a:t>
            </a:r>
            <a:r>
              <a:rPr lang="en-US" dirty="0">
                <a:latin typeface="Courier"/>
                <a:cs typeface="Courier"/>
              </a:rPr>
              <a:t>$v0</a:t>
            </a:r>
            <a:r>
              <a:rPr lang="en-US" dirty="0"/>
              <a:t> and </a:t>
            </a:r>
            <a:r>
              <a:rPr lang="en-US" dirty="0">
                <a:latin typeface="Courier"/>
                <a:cs typeface="Courier"/>
              </a:rPr>
              <a:t>$v1</a:t>
            </a:r>
            <a:r>
              <a:rPr lang="en-US" dirty="0"/>
              <a:t> registers.</a:t>
            </a:r>
          </a:p>
        </p:txBody>
      </p:sp>
    </p:spTree>
    <p:extLst>
      <p:ext uri="{BB962C8B-B14F-4D97-AF65-F5344CB8AC3E}">
        <p14:creationId xmlns:p14="http://schemas.microsoft.com/office/powerpoint/2010/main" val="247828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4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2535"/>
            <a:ext cx="10972800" cy="500908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need to find another solution if you need more than 4 arguments or 2 return </a:t>
            </a:r>
            <a:r>
              <a:rPr lang="en-US" dirty="0" smtClean="0"/>
              <a:t>values.</a:t>
            </a:r>
          </a:p>
          <a:p>
            <a:r>
              <a:rPr lang="en-US" dirty="0" smtClean="0"/>
              <a:t>Think </a:t>
            </a:r>
            <a:r>
              <a:rPr lang="en-US" dirty="0"/>
              <a:t>about saved registers and memory.       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should never expect the temporary registers to remain the same after function </a:t>
            </a:r>
            <a:r>
              <a:rPr lang="en-US" dirty="0" smtClean="0"/>
              <a:t>calls.</a:t>
            </a:r>
          </a:p>
          <a:p>
            <a:r>
              <a:rPr lang="en-US" dirty="0" smtClean="0"/>
              <a:t>You </a:t>
            </a:r>
            <a:r>
              <a:rPr lang="en-US" dirty="0"/>
              <a:t>should always expect the saved registers to remain the same, but you </a:t>
            </a:r>
            <a:r>
              <a:rPr lang="en-US" dirty="0" smtClean="0"/>
              <a:t>might </a:t>
            </a:r>
            <a:r>
              <a:rPr lang="en-US" dirty="0"/>
              <a:t>have to return them to their original values.    </a:t>
            </a:r>
            <a:endParaRPr lang="en-US" dirty="0" smtClean="0"/>
          </a:p>
          <a:p>
            <a:r>
              <a:rPr lang="en-US" dirty="0" smtClean="0"/>
              <a:t>Making </a:t>
            </a:r>
            <a:r>
              <a:rPr lang="en-US" dirty="0"/>
              <a:t>a function call        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err="1">
                <a:latin typeface="Courier"/>
                <a:cs typeface="Courier"/>
              </a:rPr>
              <a:t>jal</a:t>
            </a:r>
            <a:r>
              <a:rPr lang="en-US" dirty="0"/>
              <a:t> - Jump and Link to call a function and save the return address.        </a:t>
            </a:r>
            <a:endParaRPr lang="en-US" dirty="0" smtClean="0"/>
          </a:p>
          <a:p>
            <a:pPr lvl="1"/>
            <a:r>
              <a:rPr lang="en-US" dirty="0" err="1" smtClean="0">
                <a:latin typeface="Courier"/>
                <a:cs typeface="Courier"/>
              </a:rPr>
              <a:t>jal</a:t>
            </a:r>
            <a:r>
              <a:rPr lang="en-US" dirty="0" smtClean="0"/>
              <a:t> </a:t>
            </a:r>
            <a:r>
              <a:rPr lang="en-US" dirty="0"/>
              <a:t>saves the return address so the Program Counter (PC) can be reset to the </a:t>
            </a:r>
            <a:r>
              <a:rPr lang="en-US" dirty="0" smtClean="0"/>
              <a:t>proper </a:t>
            </a:r>
            <a:r>
              <a:rPr lang="en-US" dirty="0"/>
              <a:t>value once you return from the function</a:t>
            </a:r>
          </a:p>
        </p:txBody>
      </p:sp>
    </p:spTree>
    <p:extLst>
      <p:ext uri="{BB962C8B-B14F-4D97-AF65-F5344CB8AC3E}">
        <p14:creationId xmlns:p14="http://schemas.microsoft.com/office/powerpoint/2010/main" val="26891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4228"/>
          </a:xfrm>
        </p:spPr>
        <p:txBody>
          <a:bodyPr>
            <a:normAutofit fontScale="90000"/>
          </a:bodyPr>
          <a:lstStyle/>
          <a:p>
            <a:r>
              <a:rPr lang="en-US" dirty="0"/>
              <a:t>Creating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2535"/>
            <a:ext cx="10972800" cy="500908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Use a label to name a function</a:t>
            </a:r>
            <a:r>
              <a:rPr lang="en-US" dirty="0" smtClean="0"/>
              <a:t>. This </a:t>
            </a:r>
            <a:r>
              <a:rPr lang="en-US" dirty="0"/>
              <a:t>is done in the </a:t>
            </a:r>
            <a:r>
              <a:rPr lang="en-US" dirty="0" smtClean="0"/>
              <a:t>same manner </a:t>
            </a:r>
            <a:r>
              <a:rPr lang="en-US" dirty="0"/>
              <a:t>as a loop.        </a:t>
            </a:r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label</a:t>
            </a:r>
            <a:r>
              <a:rPr lang="en-US" dirty="0">
                <a:latin typeface="Courier"/>
                <a:cs typeface="Courier"/>
              </a:rPr>
              <a:t>:  #The code for your function goes here.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smtClean="0"/>
              <a:t>Once </a:t>
            </a:r>
            <a:r>
              <a:rPr lang="en-US" dirty="0"/>
              <a:t>you've finished writing your code, be sure to restore any saved registers </a:t>
            </a:r>
            <a:r>
              <a:rPr lang="en-US" dirty="0" smtClean="0"/>
              <a:t>to </a:t>
            </a:r>
            <a:r>
              <a:rPr lang="en-US" dirty="0"/>
              <a:t>their original values.        </a:t>
            </a:r>
            <a:endParaRPr lang="en-US" dirty="0" smtClean="0"/>
          </a:p>
          <a:p>
            <a:r>
              <a:rPr lang="en-US" dirty="0" smtClean="0"/>
              <a:t>Be </a:t>
            </a:r>
            <a:r>
              <a:rPr lang="en-US" dirty="0"/>
              <a:t>sure to return from the function, too.       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return to the right position in the calling program, call the </a:t>
            </a:r>
            <a:r>
              <a:rPr lang="en-US" dirty="0" err="1">
                <a:latin typeface="Courier"/>
                <a:cs typeface="Courier"/>
              </a:rPr>
              <a:t>jr</a:t>
            </a:r>
            <a:r>
              <a:rPr lang="en-US" dirty="0"/>
              <a:t> instruction.        </a:t>
            </a:r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jr</a:t>
            </a:r>
            <a:r>
              <a:rPr lang="en-US" dirty="0" smtClean="0"/>
              <a:t> </a:t>
            </a:r>
            <a:r>
              <a:rPr lang="en-US" dirty="0"/>
              <a:t>returns to the address provided in the "return address" register        </a:t>
            </a:r>
            <a:endParaRPr lang="en-US" dirty="0" smtClean="0"/>
          </a:p>
          <a:p>
            <a:r>
              <a:rPr lang="en-US" dirty="0" smtClean="0">
                <a:latin typeface="Courier"/>
                <a:cs typeface="Courier"/>
              </a:rPr>
              <a:t>$</a:t>
            </a:r>
            <a:r>
              <a:rPr lang="en-US" dirty="0" err="1">
                <a:latin typeface="Courier"/>
                <a:cs typeface="Courier"/>
              </a:rPr>
              <a:t>ra</a:t>
            </a:r>
            <a:r>
              <a:rPr lang="en-US" dirty="0"/>
              <a:t> is the return address register and works to return to the instruction just </a:t>
            </a:r>
            <a:r>
              <a:rPr lang="en-US" dirty="0" smtClean="0"/>
              <a:t>after </a:t>
            </a:r>
            <a:r>
              <a:rPr lang="en-US" dirty="0"/>
              <a:t>the function call.</a:t>
            </a:r>
          </a:p>
        </p:txBody>
      </p:sp>
    </p:spTree>
    <p:extLst>
      <p:ext uri="{BB962C8B-B14F-4D97-AF65-F5344CB8AC3E}">
        <p14:creationId xmlns:p14="http://schemas.microsoft.com/office/powerpoint/2010/main" val="1888729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4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2535"/>
            <a:ext cx="10972800" cy="500908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 </a:t>
            </a:r>
            <a:r>
              <a:rPr lang="en-US" dirty="0" err="1">
                <a:latin typeface="Courier"/>
                <a:cs typeface="Courier"/>
              </a:rPr>
              <a:t>jr</a:t>
            </a:r>
            <a:r>
              <a:rPr lang="en-US" dirty="0"/>
              <a:t> in the following manner: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jr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</a:t>
            </a:r>
            <a:r>
              <a:rPr lang="en-US" dirty="0" err="1" smtClean="0">
                <a:latin typeface="Courier"/>
                <a:cs typeface="Courier"/>
              </a:rPr>
              <a:t>ra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#</a:t>
            </a:r>
            <a:r>
              <a:rPr lang="en-US" dirty="0">
                <a:latin typeface="Courier"/>
                <a:cs typeface="Courier"/>
              </a:rPr>
              <a:t>return to the calling method </a:t>
            </a:r>
            <a:r>
              <a:rPr lang="en-US" dirty="0" smtClean="0">
                <a:latin typeface="Courier"/>
                <a:cs typeface="Courier"/>
              </a:rPr>
              <a:t>or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#function</a:t>
            </a:r>
            <a:endParaRPr lang="en-US" dirty="0" smtClean="0"/>
          </a:p>
          <a:p>
            <a:r>
              <a:rPr lang="en-US" dirty="0" smtClean="0"/>
              <a:t>Let's </a:t>
            </a:r>
            <a:r>
              <a:rPr lang="en-US" dirty="0"/>
              <a:t>look at an example of a function </a:t>
            </a:r>
            <a:r>
              <a:rPr lang="en-US" dirty="0" smtClean="0"/>
              <a:t>       </a:t>
            </a:r>
          </a:p>
          <a:p>
            <a:pPr marL="400050" lvl="1" indent="0">
              <a:buNone/>
            </a:pPr>
            <a:endParaRPr lang="en-US" sz="1200" dirty="0" smtClean="0"/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>
                <a:latin typeface="Courier"/>
                <a:cs typeface="Courier"/>
              </a:rPr>
              <a:t>A function to add four arguments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addFour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a,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b,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c,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d</a:t>
            </a:r>
            <a:r>
              <a:rPr lang="en-US" dirty="0" smtClean="0">
                <a:latin typeface="Courier"/>
                <a:cs typeface="Courier"/>
              </a:rPr>
              <a:t>){          </a:t>
            </a: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  return </a:t>
            </a:r>
            <a:r>
              <a:rPr lang="en-US" dirty="0">
                <a:latin typeface="Courier"/>
                <a:cs typeface="Courier"/>
              </a:rPr>
              <a:t>a + b + c + d;        </a:t>
            </a:r>
            <a:endParaRPr lang="en-US" dirty="0" smtClean="0">
              <a:latin typeface="Courier"/>
              <a:cs typeface="Courier"/>
            </a:endParaRP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}        </a:t>
            </a: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//</a:t>
            </a:r>
            <a:r>
              <a:rPr lang="en-US" dirty="0">
                <a:latin typeface="Courier"/>
                <a:cs typeface="Courier"/>
              </a:rPr>
              <a:t>This function could be called from your </a:t>
            </a:r>
            <a:r>
              <a:rPr lang="en-US" dirty="0" smtClean="0">
                <a:latin typeface="Courier"/>
                <a:cs typeface="Courier"/>
              </a:rPr>
              <a:t>main</a:t>
            </a:r>
          </a:p>
          <a:p>
            <a:pPr marL="400050" lvl="1" indent="0">
              <a:buNone/>
            </a:pPr>
            <a:r>
              <a:rPr lang="en-US" dirty="0" smtClean="0">
                <a:latin typeface="Courier"/>
                <a:cs typeface="Courier"/>
              </a:rPr>
              <a:t>//method </a:t>
            </a:r>
            <a:r>
              <a:rPr lang="en-US" dirty="0">
                <a:latin typeface="Courier"/>
                <a:cs typeface="Courier"/>
              </a:rPr>
              <a:t>as </a:t>
            </a:r>
            <a:r>
              <a:rPr lang="en-US" dirty="0" smtClean="0">
                <a:latin typeface="Courier"/>
                <a:cs typeface="Courier"/>
              </a:rPr>
              <a:t>follows.</a:t>
            </a:r>
          </a:p>
          <a:p>
            <a:pPr marL="400050" lvl="1" indent="0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x = </a:t>
            </a:r>
            <a:r>
              <a:rPr lang="en-US" dirty="0" err="1">
                <a:latin typeface="Courier"/>
                <a:cs typeface="Courier"/>
              </a:rPr>
              <a:t>addFour</a:t>
            </a:r>
            <a:r>
              <a:rPr lang="en-US" dirty="0">
                <a:latin typeface="Courier"/>
                <a:cs typeface="Courier"/>
              </a:rPr>
              <a:t>(1, 2, 3, 4);</a:t>
            </a:r>
          </a:p>
        </p:txBody>
      </p:sp>
    </p:spTree>
    <p:extLst>
      <p:ext uri="{BB962C8B-B14F-4D97-AF65-F5344CB8AC3E}">
        <p14:creationId xmlns:p14="http://schemas.microsoft.com/office/powerpoint/2010/main" val="1489141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891</Words>
  <Application>Microsoft Macintosh PowerPoint</Application>
  <PresentationFormat>Custom</PresentationFormat>
  <Paragraphs>87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Computer Organization</vt:lpstr>
      <vt:lpstr>Overview</vt:lpstr>
      <vt:lpstr>Program Counter Recall</vt:lpstr>
      <vt:lpstr>New Content</vt:lpstr>
      <vt:lpstr>Stack Pointer</vt:lpstr>
      <vt:lpstr>Functions</vt:lpstr>
      <vt:lpstr>Functions Contd.</vt:lpstr>
      <vt:lpstr>Creating a function</vt:lpstr>
      <vt:lpstr>Functions</vt:lpstr>
      <vt:lpstr>Example in MIPS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88</cp:revision>
  <dcterms:created xsi:type="dcterms:W3CDTF">2015-01-19T21:38:56Z</dcterms:created>
  <dcterms:modified xsi:type="dcterms:W3CDTF">2015-02-25T04:09:20Z</dcterms:modified>
</cp:coreProperties>
</file>