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format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541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These </a:t>
            </a:r>
            <a:r>
              <a:rPr lang="en-US" dirty="0"/>
              <a:t>are immediate format instructions.  These instructions utilize a 16-bit integer value.	</a:t>
            </a:r>
            <a:endParaRPr lang="en-US" dirty="0" smtClean="0"/>
          </a:p>
          <a:p>
            <a:r>
              <a:rPr lang="en-US" dirty="0" smtClean="0"/>
              <a:t>I-format </a:t>
            </a:r>
            <a:r>
              <a:rPr lang="en-US" dirty="0"/>
              <a:t>instructions use the following </a:t>
            </a:r>
            <a:r>
              <a:rPr lang="en-US" dirty="0" smtClean="0"/>
              <a:t>format:</a:t>
            </a:r>
          </a:p>
          <a:p>
            <a:r>
              <a:rPr lang="en-US" sz="2600" dirty="0" err="1" smtClean="0">
                <a:latin typeface="Courier"/>
                <a:cs typeface="Courier"/>
              </a:rPr>
              <a:t>Opcode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b="1" dirty="0" err="1" smtClean="0">
                <a:latin typeface="Courier"/>
                <a:cs typeface="Courier"/>
              </a:rPr>
              <a:t>rs</a:t>
            </a:r>
            <a:r>
              <a:rPr lang="en-US" sz="2600" dirty="0" smtClean="0">
                <a:latin typeface="Courier"/>
                <a:cs typeface="Courier"/>
              </a:rPr>
              <a:t>      </a:t>
            </a:r>
            <a:r>
              <a:rPr lang="en-US" sz="2600" dirty="0" err="1" smtClean="0">
                <a:latin typeface="Courier"/>
                <a:cs typeface="Courier"/>
              </a:rPr>
              <a:t>rt</a:t>
            </a:r>
            <a:r>
              <a:rPr lang="en-US" sz="2600" dirty="0">
                <a:latin typeface="Courier"/>
                <a:cs typeface="Courier"/>
              </a:rPr>
              <a:t>	</a:t>
            </a:r>
            <a:r>
              <a:rPr lang="en-US" sz="2600" dirty="0" smtClean="0">
                <a:latin typeface="Courier"/>
                <a:cs typeface="Courier"/>
              </a:rPr>
              <a:t>      </a:t>
            </a:r>
            <a:r>
              <a:rPr lang="en-US" sz="2600" b="1" dirty="0" smtClean="0">
                <a:latin typeface="Courier"/>
                <a:cs typeface="Courier"/>
              </a:rPr>
              <a:t>immediate</a:t>
            </a:r>
            <a:r>
              <a:rPr lang="en-US" sz="2600" dirty="0">
                <a:latin typeface="Courier"/>
                <a:cs typeface="Courier"/>
              </a:rPr>
              <a:t>	</a:t>
            </a:r>
            <a:endParaRPr lang="en-US" sz="2600" dirty="0" smtClean="0">
              <a:latin typeface="Courier"/>
              <a:cs typeface="Courier"/>
            </a:endParaRPr>
          </a:p>
          <a:p>
            <a:r>
              <a:rPr lang="en-US" sz="2600" dirty="0" smtClean="0">
                <a:latin typeface="Courier"/>
                <a:cs typeface="Courier"/>
              </a:rPr>
              <a:t>6 </a:t>
            </a:r>
            <a:r>
              <a:rPr lang="en-US" sz="2600" dirty="0" smtClean="0">
                <a:latin typeface="Courier"/>
                <a:cs typeface="Courier"/>
              </a:rPr>
              <a:t>bits  </a:t>
            </a:r>
            <a:r>
              <a:rPr lang="en-US" sz="2600" b="1" dirty="0" smtClean="0">
                <a:latin typeface="Courier"/>
                <a:cs typeface="Courier"/>
              </a:rPr>
              <a:t>5 bits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5 bits  </a:t>
            </a:r>
            <a:r>
              <a:rPr lang="en-US" sz="2600" b="1" dirty="0" smtClean="0">
                <a:latin typeface="Courier"/>
                <a:cs typeface="Courier"/>
              </a:rPr>
              <a:t>16 bits</a:t>
            </a:r>
            <a:endParaRPr lang="en-US" sz="2600" b="1" dirty="0" smtClean="0">
              <a:latin typeface="Courier"/>
              <a:cs typeface="Courier"/>
            </a:endParaRPr>
          </a:p>
          <a:p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/>
              <a:t>- instruction type	</a:t>
            </a:r>
            <a:endParaRPr lang="en-US" dirty="0" smtClean="0"/>
          </a:p>
          <a:p>
            <a:r>
              <a:rPr lang="en-US" dirty="0" err="1" smtClean="0"/>
              <a:t>rt</a:t>
            </a:r>
            <a:r>
              <a:rPr lang="en-US" dirty="0" smtClean="0"/>
              <a:t> </a:t>
            </a:r>
            <a:r>
              <a:rPr lang="en-US" dirty="0"/>
              <a:t>- often the destination register	</a:t>
            </a:r>
            <a:endParaRPr lang="en-US" dirty="0" smtClean="0"/>
          </a:p>
          <a:p>
            <a:r>
              <a:rPr lang="en-US" dirty="0" err="1" smtClean="0"/>
              <a:t>rs</a:t>
            </a:r>
            <a:r>
              <a:rPr lang="en-US" dirty="0" smtClean="0"/>
              <a:t> </a:t>
            </a:r>
            <a:r>
              <a:rPr lang="en-US" dirty="0"/>
              <a:t>- often the source register	</a:t>
            </a:r>
            <a:endParaRPr lang="en-US" dirty="0" smtClean="0"/>
          </a:p>
          <a:p>
            <a:r>
              <a:rPr lang="en-US" dirty="0" smtClean="0"/>
              <a:t>immediate </a:t>
            </a:r>
            <a:r>
              <a:rPr lang="en-US" dirty="0"/>
              <a:t>- a 16 bit integer value</a:t>
            </a:r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Code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convert from assembly to machine code?	</a:t>
            </a:r>
            <a:endParaRPr lang="en-US" dirty="0" smtClean="0"/>
          </a:p>
          <a:p>
            <a:r>
              <a:rPr lang="en-US" dirty="0" smtClean="0"/>
              <a:t>Look </a:t>
            </a:r>
            <a:r>
              <a:rPr lang="en-US" dirty="0"/>
              <a:t>at the green sheet in your </a:t>
            </a:r>
            <a:r>
              <a:rPr lang="en-US" dirty="0" smtClean="0"/>
              <a:t>textbook.</a:t>
            </a:r>
          </a:p>
          <a:p>
            <a:r>
              <a:rPr lang="en-US" dirty="0" smtClean="0"/>
              <a:t>There </a:t>
            </a:r>
            <a:r>
              <a:rPr lang="en-US" dirty="0"/>
              <a:t>are codes present near each </a:t>
            </a:r>
            <a:r>
              <a:rPr lang="en-US" dirty="0" smtClean="0"/>
              <a:t>instruction.</a:t>
            </a:r>
          </a:p>
          <a:p>
            <a:r>
              <a:rPr lang="en-US" dirty="0" smtClean="0"/>
              <a:t>These </a:t>
            </a:r>
            <a:r>
              <a:rPr lang="en-US" dirty="0"/>
              <a:t>codes are in hex.	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R-format instructions, the </a:t>
            </a:r>
            <a:r>
              <a:rPr lang="en-US" dirty="0" err="1"/>
              <a:t>opcode</a:t>
            </a:r>
            <a:r>
              <a:rPr lang="en-US" dirty="0"/>
              <a:t> is listed first, then the function code	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may ignore the </a:t>
            </a:r>
            <a:r>
              <a:rPr lang="en-US" dirty="0" err="1"/>
              <a:t>shamt</a:t>
            </a:r>
            <a:r>
              <a:rPr lang="en-US" dirty="0"/>
              <a:t> for now.</a:t>
            </a:r>
          </a:p>
        </p:txBody>
      </p:sp>
    </p:spTree>
    <p:extLst>
      <p:ext uri="{BB962C8B-B14F-4D97-AF65-F5344CB8AC3E}">
        <p14:creationId xmlns:p14="http://schemas.microsoft.com/office/powerpoint/2010/main" val="13691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6051"/>
            <a:ext cx="8229600" cy="529191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urier"/>
                <a:cs typeface="Courier"/>
              </a:rPr>
              <a:t>add $s1, $s2, $s5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the green sheet, the </a:t>
            </a:r>
            <a:r>
              <a:rPr lang="en-US" dirty="0" err="1"/>
              <a:t>Opcode</a:t>
            </a:r>
            <a:r>
              <a:rPr lang="en-US" dirty="0"/>
              <a:t>/</a:t>
            </a:r>
            <a:r>
              <a:rPr lang="en-US" dirty="0" err="1"/>
              <a:t>Funct</a:t>
            </a:r>
            <a:r>
              <a:rPr lang="en-US" dirty="0"/>
              <a:t> is listed.  For add it is 0 / 20_hex	</a:t>
            </a:r>
            <a:endParaRPr lang="en-US" dirty="0" smtClean="0"/>
          </a:p>
          <a:p>
            <a:r>
              <a:rPr lang="en-US" dirty="0" smtClean="0"/>
              <a:t>0 </a:t>
            </a:r>
            <a:r>
              <a:rPr lang="en-US" dirty="0"/>
              <a:t>hex in 6 bits is 000000b - our </a:t>
            </a:r>
            <a:r>
              <a:rPr lang="en-US" dirty="0" err="1"/>
              <a:t>opcode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20 </a:t>
            </a:r>
            <a:r>
              <a:rPr lang="en-US" dirty="0"/>
              <a:t>hex in 6 bits is 100000b - our function </a:t>
            </a:r>
            <a:r>
              <a:rPr lang="en-US" dirty="0" smtClean="0"/>
              <a:t>code</a:t>
            </a:r>
          </a:p>
          <a:p>
            <a:r>
              <a:rPr lang="en-US" dirty="0"/>
              <a:t>So our values follow below:	</a:t>
            </a:r>
            <a:endParaRPr lang="en-US" dirty="0" smtClean="0"/>
          </a:p>
          <a:p>
            <a:pPr lvl="1"/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/>
              <a:t>= 000000b = 0x00	</a:t>
            </a:r>
            <a:endParaRPr lang="en-US" dirty="0" smtClean="0"/>
          </a:p>
          <a:p>
            <a:pPr lvl="1"/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/>
              <a:t>register (</a:t>
            </a:r>
            <a:r>
              <a:rPr lang="en-US" dirty="0" err="1"/>
              <a:t>rd</a:t>
            </a:r>
            <a:r>
              <a:rPr lang="en-US" dirty="0"/>
              <a:t>) = $s1 = $17 --&gt; 0x11 --&gt; </a:t>
            </a:r>
            <a:r>
              <a:rPr lang="en-US" dirty="0" smtClean="0"/>
              <a:t>10001</a:t>
            </a:r>
          </a:p>
          <a:p>
            <a:pPr lvl="1"/>
            <a:r>
              <a:rPr lang="en-US" dirty="0" smtClean="0"/>
              <a:t>source </a:t>
            </a:r>
            <a:r>
              <a:rPr lang="en-US" dirty="0"/>
              <a:t>register 1 (</a:t>
            </a:r>
            <a:r>
              <a:rPr lang="en-US" dirty="0" err="1"/>
              <a:t>rs</a:t>
            </a:r>
            <a:r>
              <a:rPr lang="en-US" dirty="0"/>
              <a:t>) = $s2 = $18 --&gt; 0x12 --&gt; 10010	</a:t>
            </a:r>
            <a:endParaRPr lang="en-US" dirty="0" smtClean="0"/>
          </a:p>
          <a:p>
            <a:pPr lvl="1"/>
            <a:r>
              <a:rPr lang="en-US" dirty="0" smtClean="0"/>
              <a:t>source </a:t>
            </a:r>
            <a:r>
              <a:rPr lang="en-US" dirty="0"/>
              <a:t>register 2 (</a:t>
            </a:r>
            <a:r>
              <a:rPr lang="en-US" dirty="0" err="1"/>
              <a:t>rt</a:t>
            </a:r>
            <a:r>
              <a:rPr lang="en-US" dirty="0"/>
              <a:t>) = $s5 = $21 --&gt; 0x15 --&gt; 10101	</a:t>
            </a:r>
            <a:endParaRPr lang="en-US" dirty="0" smtClean="0"/>
          </a:p>
          <a:p>
            <a:pPr lvl="1"/>
            <a:r>
              <a:rPr lang="en-US" dirty="0" smtClean="0"/>
              <a:t>function </a:t>
            </a:r>
            <a:r>
              <a:rPr lang="en-US" dirty="0"/>
              <a:t>value = 100000</a:t>
            </a:r>
          </a:p>
        </p:txBody>
      </p:sp>
    </p:spTree>
    <p:extLst>
      <p:ext uri="{BB962C8B-B14F-4D97-AF65-F5344CB8AC3E}">
        <p14:creationId xmlns:p14="http://schemas.microsoft.com/office/powerpoint/2010/main" val="83939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1600200"/>
            <a:ext cx="8488908" cy="4525963"/>
          </a:xfrm>
        </p:spPr>
        <p:txBody>
          <a:bodyPr>
            <a:normAutofit/>
          </a:bodyPr>
          <a:lstStyle/>
          <a:p>
            <a:r>
              <a:rPr lang="en-US" sz="2800" dirty="0"/>
              <a:t>The binary representation of add $s1, $s2, $s5 is:	</a:t>
            </a:r>
            <a:endParaRPr lang="en-US" sz="2800" dirty="0" smtClean="0"/>
          </a:p>
          <a:p>
            <a:r>
              <a:rPr lang="en-US" sz="2400" dirty="0" smtClean="0">
                <a:latin typeface="Courier"/>
                <a:cs typeface="Courier"/>
              </a:rPr>
              <a:t>000000  10010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smtClean="0">
                <a:latin typeface="Courier"/>
                <a:cs typeface="Courier"/>
              </a:rPr>
              <a:t>10101  10001  00000  100000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2400" dirty="0" err="1">
                <a:latin typeface="Courier"/>
                <a:cs typeface="Courier"/>
              </a:rPr>
              <a:t>o</a:t>
            </a:r>
            <a:r>
              <a:rPr lang="en-US" sz="2400" dirty="0" err="1" smtClean="0">
                <a:latin typeface="Courier"/>
                <a:cs typeface="Courier"/>
              </a:rPr>
              <a:t>pcode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rs</a:t>
            </a:r>
            <a:r>
              <a:rPr lang="en-US" sz="2400" dirty="0" smtClean="0">
                <a:latin typeface="Courier"/>
                <a:cs typeface="Courier"/>
              </a:rPr>
              <a:t>     </a:t>
            </a:r>
            <a:r>
              <a:rPr lang="en-US" sz="2400" dirty="0" err="1" smtClean="0">
                <a:latin typeface="Courier"/>
                <a:cs typeface="Courier"/>
              </a:rPr>
              <a:t>rt</a:t>
            </a:r>
            <a:r>
              <a:rPr lang="en-US" sz="2400" dirty="0" smtClean="0">
                <a:latin typeface="Courier"/>
                <a:cs typeface="Courier"/>
              </a:rPr>
              <a:t>     </a:t>
            </a:r>
            <a:r>
              <a:rPr lang="en-US" sz="2400" dirty="0" err="1" smtClean="0">
                <a:latin typeface="Courier"/>
                <a:cs typeface="Courier"/>
              </a:rPr>
              <a:t>rd</a:t>
            </a:r>
            <a:r>
              <a:rPr lang="en-US" sz="2400" dirty="0" smtClean="0">
                <a:latin typeface="Courier"/>
                <a:cs typeface="Courier"/>
              </a:rPr>
              <a:t>     </a:t>
            </a:r>
            <a:r>
              <a:rPr lang="en-US" sz="2400" dirty="0" err="1" smtClean="0">
                <a:latin typeface="Courier"/>
                <a:cs typeface="Courier"/>
              </a:rPr>
              <a:t>shamt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func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en-US" sz="2800" dirty="0"/>
              <a:t>We can easily convert this to hex by dividing our 32 bit instruction into sections of four </a:t>
            </a:r>
            <a:r>
              <a:rPr lang="en-US" sz="2800" dirty="0" smtClean="0"/>
              <a:t>bits and </a:t>
            </a:r>
            <a:r>
              <a:rPr lang="en-US" sz="2800" dirty="0"/>
              <a:t>finding the hex value for each set of four bits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0000 </a:t>
            </a:r>
            <a:r>
              <a:rPr lang="en-US" sz="2800" dirty="0"/>
              <a:t>0010 0101 0101 1000 1000 0010 0000	--&gt; 0x02558820</a:t>
            </a:r>
          </a:p>
        </p:txBody>
      </p:sp>
    </p:spTree>
    <p:extLst>
      <p:ext uri="{BB962C8B-B14F-4D97-AF65-F5344CB8AC3E}">
        <p14:creationId xmlns:p14="http://schemas.microsoft.com/office/powerpoint/2010/main" val="244038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6932"/>
          </a:xfrm>
        </p:spPr>
        <p:txBody>
          <a:bodyPr>
            <a:normAutofit fontScale="90000"/>
          </a:bodyPr>
          <a:lstStyle/>
          <a:p>
            <a:r>
              <a:rPr lang="en-US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Notice that we can now represent binary numbers in multiple ways.	</a:t>
            </a:r>
            <a:endParaRPr lang="en-US" dirty="0" smtClean="0"/>
          </a:p>
          <a:p>
            <a:endParaRPr lang="en-US" sz="1400" dirty="0"/>
          </a:p>
          <a:p>
            <a:r>
              <a:rPr lang="en-US" dirty="0" smtClean="0"/>
              <a:t>They </a:t>
            </a:r>
            <a:r>
              <a:rPr lang="en-US" dirty="0"/>
              <a:t>could be an address, ASCII text, instructions (I or R format), a signed number, 	unsigned numbers, or floating point numbers.</a:t>
            </a:r>
            <a:r>
              <a:rPr lang="en-US" sz="1400" dirty="0"/>
              <a:t>	</a:t>
            </a:r>
            <a:endParaRPr lang="en-US" sz="1400" dirty="0" smtClean="0"/>
          </a:p>
          <a:p>
            <a:r>
              <a:rPr lang="en-US" dirty="0" smtClean="0"/>
              <a:t>Instruction </a:t>
            </a:r>
            <a:r>
              <a:rPr lang="en-US" dirty="0"/>
              <a:t>formats are an encoding that allows us to represent our instructions as numbers.</a:t>
            </a:r>
          </a:p>
        </p:txBody>
      </p:sp>
    </p:spTree>
    <p:extLst>
      <p:ext uri="{BB962C8B-B14F-4D97-AF65-F5344CB8AC3E}">
        <p14:creationId xmlns:p14="http://schemas.microsoft.com/office/powerpoint/2010/main" val="363439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looked </a:t>
            </a:r>
            <a:r>
              <a:rPr lang="en-US" dirty="0"/>
              <a:t>at base 2 or binary numbers</a:t>
            </a:r>
            <a:r>
              <a:rPr lang="en-US" dirty="0" smtClean="0"/>
              <a:t>.</a:t>
            </a:r>
          </a:p>
          <a:p>
            <a:r>
              <a:rPr lang="en-US" dirty="0"/>
              <a:t>Let's look at some more examples of converting from decimal to binary to hex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78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59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Given a decimal number, 576, convert it to binary.  We do so by continuously taking the	number modulo 2 and dividing that number in half using integer division.	</a:t>
            </a:r>
            <a:endParaRPr lang="en-US" dirty="0" smtClean="0"/>
          </a:p>
          <a:p>
            <a:r>
              <a:rPr lang="en-US" dirty="0" smtClean="0"/>
              <a:t>576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288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144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72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36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18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9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Then </a:t>
            </a:r>
            <a:r>
              <a:rPr lang="en-US" dirty="0"/>
              <a:t>we read the binary number from bottom to top.  And we can check by converting back </a:t>
            </a:r>
            <a:r>
              <a:rPr lang="en-US" dirty="0" smtClean="0"/>
              <a:t>to decimal</a:t>
            </a:r>
            <a:r>
              <a:rPr lang="en-US" dirty="0"/>
              <a:t>.	</a:t>
            </a:r>
            <a:endParaRPr lang="en-US" dirty="0" smtClean="0"/>
          </a:p>
          <a:p>
            <a:r>
              <a:rPr lang="en-US" dirty="0" smtClean="0"/>
              <a:t>1001000000b </a:t>
            </a:r>
            <a:r>
              <a:rPr lang="en-US" dirty="0"/>
              <a:t>= 2^9 + 2^6 = 512 + 64 = </a:t>
            </a:r>
            <a:r>
              <a:rPr lang="en-US" dirty="0" smtClean="0"/>
              <a:t>576</a:t>
            </a:r>
          </a:p>
          <a:p>
            <a:r>
              <a:rPr lang="en-US" dirty="0" smtClean="0"/>
              <a:t>What </a:t>
            </a:r>
            <a:r>
              <a:rPr lang="en-US" dirty="0"/>
              <a:t>if we want to convert 576 to hex?  First, convert it to binary, then divide the </a:t>
            </a:r>
            <a:r>
              <a:rPr lang="en-US" dirty="0" smtClean="0"/>
              <a:t>binary number </a:t>
            </a:r>
            <a:r>
              <a:rPr lang="en-US" dirty="0"/>
              <a:t>into groups of four bits starting from </a:t>
            </a:r>
            <a:r>
              <a:rPr lang="en-US" dirty="0" smtClean="0"/>
              <a:t>the right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10 		0100 	0000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3  		4    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each of the groups of four bits to a hex number.  Why does this work?  Hex is base	16, and there are 16 possible values for four bits (2*2*2*2 = 16).	</a:t>
            </a:r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/>
              <a:t>home message:  If you need to convert a decimal number to hexadecimal, convert </a:t>
            </a:r>
            <a:r>
              <a:rPr lang="en-US" dirty="0" smtClean="0"/>
              <a:t>the decimal </a:t>
            </a:r>
            <a:r>
              <a:rPr lang="en-US" dirty="0"/>
              <a:t>number to binary </a:t>
            </a:r>
            <a:r>
              <a:rPr lang="en-US" dirty="0" smtClean="0"/>
              <a:t>first.</a:t>
            </a:r>
          </a:p>
          <a:p>
            <a:r>
              <a:rPr lang="en-US" dirty="0" smtClean="0"/>
              <a:t>Then</a:t>
            </a:r>
            <a:r>
              <a:rPr lang="en-US" dirty="0"/>
              <a:t>, convert the binary number to hex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if we want to add two binary numbers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Take </a:t>
            </a:r>
            <a:r>
              <a:rPr lang="en-US" dirty="0"/>
              <a:t>decimal numbers 5 and 3 and add them in binary.	</a:t>
            </a:r>
            <a:endParaRPr lang="en-US" dirty="0" smtClean="0"/>
          </a:p>
          <a:p>
            <a:r>
              <a:rPr lang="en-US" dirty="0" smtClean="0"/>
              <a:t>101b </a:t>
            </a:r>
            <a:r>
              <a:rPr lang="en-US" dirty="0"/>
              <a:t>is 5 decimal	</a:t>
            </a:r>
            <a:endParaRPr lang="en-US" dirty="0" smtClean="0"/>
          </a:p>
          <a:p>
            <a:r>
              <a:rPr lang="en-US" dirty="0" smtClean="0"/>
              <a:t>11b </a:t>
            </a:r>
            <a:r>
              <a:rPr lang="en-US" dirty="0"/>
              <a:t>is 3 decimal	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101</a:t>
            </a:r>
            <a:r>
              <a:rPr lang="en-US" dirty="0"/>
              <a:t>	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+</a:t>
            </a:r>
            <a:r>
              <a:rPr lang="en-US" dirty="0"/>
              <a:t>11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-----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1000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4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Addition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5483"/>
            <a:ext cx="8229600" cy="50189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Notice that there is a carry over bit.  This can cause a problem called overflow.  Notice that if	we only have 3 bits to represent our numbers, we would have a result of zero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Take </a:t>
            </a:r>
            <a:r>
              <a:rPr lang="en-US" dirty="0"/>
              <a:t>home message: be sure to use enough precision (enough bits) to deal with </a:t>
            </a:r>
            <a:r>
              <a:rPr lang="en-US" dirty="0" smtClean="0"/>
              <a:t>the numbers </a:t>
            </a:r>
            <a:r>
              <a:rPr lang="en-US" dirty="0"/>
              <a:t>you are </a:t>
            </a:r>
            <a:r>
              <a:rPr lang="en-US" dirty="0" smtClean="0"/>
              <a:t>adding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also have to be careful with negative numbers.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could use a one or a zero to represent the sign bit.  Let's assume we have 5 bits to work	with, and we try to add a positive and negative binary number.  Let's use a leading one to	represent a negative number and a leading zero to represent a positive number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10011b is -3 decimal	</a:t>
            </a:r>
            <a:endParaRPr lang="en-US" dirty="0" smtClean="0"/>
          </a:p>
          <a:p>
            <a:r>
              <a:rPr lang="en-US" dirty="0" smtClean="0"/>
              <a:t>00101b </a:t>
            </a:r>
            <a:r>
              <a:rPr lang="en-US" dirty="0"/>
              <a:t>is 5 decimal</a:t>
            </a:r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69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Addition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004"/>
            <a:ext cx="8229600" cy="50496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10011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+00101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-----------</a:t>
            </a:r>
          </a:p>
          <a:p>
            <a:pPr marL="0" indent="0">
              <a:buNone/>
            </a:pPr>
            <a:r>
              <a:rPr lang="en-US" dirty="0"/>
              <a:t>	 11000  &lt;---- result is -8 (wrong)	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result should be 2 decimal.  Notice that we need a different representation if we are 	going to directly add positive and negative numbers.	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few days we will look at a different representation of signed integers called </a:t>
            </a:r>
            <a:r>
              <a:rPr lang="en-US" dirty="0" smtClean="0"/>
              <a:t>2’s complement </a:t>
            </a:r>
            <a:r>
              <a:rPr lang="en-US" dirty="0"/>
              <a:t>representation</a:t>
            </a:r>
            <a:r>
              <a:rPr lang="en-US" dirty="0" smtClean="0"/>
              <a:t>.</a:t>
            </a:r>
          </a:p>
          <a:p>
            <a:r>
              <a:rPr lang="en-US" dirty="0"/>
              <a:t>Before looking at 2's </a:t>
            </a:r>
            <a:r>
              <a:rPr lang="en-US" dirty="0" smtClean="0"/>
              <a:t>complement</a:t>
            </a:r>
            <a:r>
              <a:rPr lang="en-US" dirty="0"/>
              <a:t>, we need to look at instruction formats.</a:t>
            </a:r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1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MIPS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901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MIPS instructions use 32 bits and come in 3 basic formats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 </a:t>
            </a:r>
            <a:r>
              <a:rPr lang="en-US" dirty="0"/>
              <a:t>format </a:t>
            </a:r>
            <a:r>
              <a:rPr lang="en-US" dirty="0" smtClean="0"/>
              <a:t>instructions</a:t>
            </a:r>
          </a:p>
          <a:p>
            <a:r>
              <a:rPr lang="en-US" dirty="0" smtClean="0"/>
              <a:t>These </a:t>
            </a:r>
            <a:r>
              <a:rPr lang="en-US" dirty="0"/>
              <a:t>are register format instructions.  That is, they use only registers.	</a:t>
            </a:r>
            <a:endParaRPr lang="en-US" dirty="0" smtClean="0"/>
          </a:p>
          <a:p>
            <a:r>
              <a:rPr lang="en-US" dirty="0" smtClean="0"/>
              <a:t>R-format </a:t>
            </a:r>
            <a:r>
              <a:rPr lang="en-US" dirty="0"/>
              <a:t>instructions use the following format:	</a:t>
            </a:r>
            <a:endParaRPr lang="en-US" dirty="0" smtClean="0"/>
          </a:p>
          <a:p>
            <a:r>
              <a:rPr lang="en-US" sz="2800" dirty="0" err="1" smtClean="0">
                <a:latin typeface="Courier"/>
                <a:cs typeface="Courier"/>
              </a:rPr>
              <a:t>Opcode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b="1" dirty="0" err="1" smtClean="0">
                <a:latin typeface="Courier"/>
                <a:cs typeface="Courier"/>
              </a:rPr>
              <a:t>rs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  </a:t>
            </a:r>
            <a:r>
              <a:rPr lang="en-US" sz="2800" dirty="0" err="1" smtClean="0">
                <a:latin typeface="Courier"/>
                <a:cs typeface="Courier"/>
              </a:rPr>
              <a:t>rt</a:t>
            </a:r>
            <a:r>
              <a:rPr lang="en-US" sz="2800" dirty="0" smtClean="0">
                <a:latin typeface="Courier"/>
                <a:cs typeface="Courier"/>
              </a:rPr>
              <a:t>     </a:t>
            </a:r>
            <a:r>
              <a:rPr lang="en-US" sz="2800" b="1" dirty="0" err="1" smtClean="0">
                <a:latin typeface="Courier"/>
                <a:cs typeface="Courier"/>
              </a:rPr>
              <a:t>rd</a:t>
            </a:r>
            <a:r>
              <a:rPr lang="en-US" sz="2800" dirty="0" smtClean="0">
                <a:latin typeface="Courier"/>
                <a:cs typeface="Courier"/>
              </a:rPr>
              <a:t>     </a:t>
            </a:r>
            <a:r>
              <a:rPr lang="en-US" sz="2800" dirty="0" err="1" smtClean="0">
                <a:latin typeface="Courier"/>
                <a:cs typeface="Courier"/>
              </a:rPr>
              <a:t>shamt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b="1" dirty="0" err="1" smtClean="0">
                <a:latin typeface="Courier"/>
                <a:cs typeface="Courier"/>
              </a:rPr>
              <a:t>func</a:t>
            </a:r>
            <a:endParaRPr lang="en-US" sz="2800" b="1" dirty="0" smtClean="0">
              <a:latin typeface="Courier"/>
              <a:cs typeface="Courier"/>
            </a:endParaRPr>
          </a:p>
          <a:p>
            <a:r>
              <a:rPr lang="en-US" sz="2800" dirty="0" smtClean="0">
                <a:latin typeface="Courier"/>
                <a:cs typeface="Courier"/>
              </a:rPr>
              <a:t>6 </a:t>
            </a:r>
            <a:r>
              <a:rPr lang="en-US" sz="2800" dirty="0" smtClean="0">
                <a:latin typeface="Courier"/>
                <a:cs typeface="Courier"/>
              </a:rPr>
              <a:t>bits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b="1" dirty="0" smtClean="0">
                <a:latin typeface="Courier"/>
                <a:cs typeface="Courier"/>
              </a:rPr>
              <a:t>5 </a:t>
            </a:r>
            <a:r>
              <a:rPr lang="en-US" sz="2800" b="1" dirty="0">
                <a:latin typeface="Courier"/>
                <a:cs typeface="Courier"/>
              </a:rPr>
              <a:t>bits	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5 bits </a:t>
            </a:r>
            <a:r>
              <a:rPr lang="en-US" sz="2800" b="1" dirty="0" smtClean="0">
                <a:latin typeface="Courier"/>
                <a:cs typeface="Courier"/>
              </a:rPr>
              <a:t>5 bits</a:t>
            </a:r>
            <a:r>
              <a:rPr lang="en-US" sz="2800" dirty="0" smtClean="0">
                <a:latin typeface="Courier"/>
                <a:cs typeface="Courier"/>
              </a:rPr>
              <a:t> 5 bits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b="1" dirty="0" smtClean="0">
                <a:latin typeface="Courier"/>
                <a:cs typeface="Courier"/>
              </a:rPr>
              <a:t>6 bits</a:t>
            </a:r>
            <a:endParaRPr lang="en-US" sz="2800" b="1" dirty="0"/>
          </a:p>
          <a:p>
            <a:r>
              <a:rPr lang="en-US" dirty="0" smtClean="0"/>
              <a:t>Recall that instructions are 32-bit.</a:t>
            </a:r>
          </a:p>
          <a:p>
            <a:r>
              <a:rPr lang="en-US" dirty="0" smtClean="0"/>
              <a:t>Notice that 32 </a:t>
            </a:r>
            <a:r>
              <a:rPr lang="en-US" dirty="0"/>
              <a:t>= </a:t>
            </a:r>
            <a:r>
              <a:rPr lang="en-US" dirty="0" smtClean="0"/>
              <a:t>6+5+5+5+5+6</a:t>
            </a:r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270</Words>
  <Application>Microsoft Macintosh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Computer Organization</vt:lpstr>
      <vt:lpstr>Last Time</vt:lpstr>
      <vt:lpstr>Binary Conversion</vt:lpstr>
      <vt:lpstr>Binary Conversion</vt:lpstr>
      <vt:lpstr>Binary Conversion</vt:lpstr>
      <vt:lpstr>Binary Addition</vt:lpstr>
      <vt:lpstr>Binary Addition Contd.</vt:lpstr>
      <vt:lpstr>Binary Addition Example</vt:lpstr>
      <vt:lpstr>MIPS Instructions</vt:lpstr>
      <vt:lpstr>I format instructions</vt:lpstr>
      <vt:lpstr>Assembly Code Conversion</vt:lpstr>
      <vt:lpstr>Example</vt:lpstr>
      <vt:lpstr>Example</vt:lpstr>
      <vt:lpstr>Recap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28</cp:revision>
  <dcterms:created xsi:type="dcterms:W3CDTF">2015-01-19T21:38:56Z</dcterms:created>
  <dcterms:modified xsi:type="dcterms:W3CDTF">2015-02-02T04:24:50Z</dcterms:modified>
</cp:coreProperties>
</file>